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Lst>
  <p:notesMasterIdLst>
    <p:notesMasterId r:id="rId46"/>
  </p:notesMasterIdLst>
  <p:sldIdLst>
    <p:sldId id="256" r:id="rId7"/>
    <p:sldId id="321" r:id="rId8"/>
    <p:sldId id="322" r:id="rId9"/>
    <p:sldId id="323" r:id="rId10"/>
    <p:sldId id="259" r:id="rId11"/>
    <p:sldId id="260" r:id="rId12"/>
    <p:sldId id="261" r:id="rId13"/>
    <p:sldId id="265" r:id="rId14"/>
    <p:sldId id="308" r:id="rId15"/>
    <p:sldId id="266" r:id="rId16"/>
    <p:sldId id="267" r:id="rId17"/>
    <p:sldId id="324" r:id="rId18"/>
    <p:sldId id="309" r:id="rId19"/>
    <p:sldId id="270" r:id="rId20"/>
    <p:sldId id="271" r:id="rId21"/>
    <p:sldId id="272" r:id="rId22"/>
    <p:sldId id="274" r:id="rId23"/>
    <p:sldId id="273" r:id="rId24"/>
    <p:sldId id="275" r:id="rId25"/>
    <p:sldId id="306" r:id="rId26"/>
    <p:sldId id="277" r:id="rId27"/>
    <p:sldId id="278" r:id="rId28"/>
    <p:sldId id="279" r:id="rId29"/>
    <p:sldId id="280" r:id="rId30"/>
    <p:sldId id="282" r:id="rId31"/>
    <p:sldId id="325" r:id="rId32"/>
    <p:sldId id="310" r:id="rId33"/>
    <p:sldId id="311" r:id="rId34"/>
    <p:sldId id="303" r:id="rId35"/>
    <p:sldId id="312" r:id="rId36"/>
    <p:sldId id="315" r:id="rId37"/>
    <p:sldId id="313" r:id="rId38"/>
    <p:sldId id="314" r:id="rId39"/>
    <p:sldId id="316" r:id="rId40"/>
    <p:sldId id="317" r:id="rId41"/>
    <p:sldId id="318" r:id="rId42"/>
    <p:sldId id="319" r:id="rId43"/>
    <p:sldId id="320" r:id="rId44"/>
    <p:sldId id="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1CE0F-D5FF-4639-8486-4EBE12B4B162}" type="datetimeFigureOut">
              <a:rPr lang="en-IN" smtClean="0"/>
              <a:t>13-12-2021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DCAA70-CFCC-4AB4-8338-64189CD7068C}" type="slidenum">
              <a:rPr lang="en-IN" smtClean="0"/>
              <a:t>‹#›</a:t>
            </a:fld>
            <a:endParaRPr lang="en-IN"/>
          </a:p>
        </p:txBody>
      </p:sp>
    </p:spTree>
    <p:extLst>
      <p:ext uri="{BB962C8B-B14F-4D97-AF65-F5344CB8AC3E}">
        <p14:creationId xmlns:p14="http://schemas.microsoft.com/office/powerpoint/2010/main" val="9095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9064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793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80260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38603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815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BFBA-9E6E-4A09-B978-2E010F065D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749F0-3AF7-42AB-A896-E23CB0413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71C3A1-7DFB-4F40-80CE-9C77A0CF5FE7}"/>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5" name="Footer Placeholder 4">
            <a:extLst>
              <a:ext uri="{FF2B5EF4-FFF2-40B4-BE49-F238E27FC236}">
                <a16:creationId xmlns:a16="http://schemas.microsoft.com/office/drawing/2014/main" id="{CDC1B9C7-B51C-4A64-AF20-DA0BA42EB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173EC-472B-473B-A4D2-94327B4BF65B}"/>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20355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7DA8-4926-4B1E-BAC8-07E647C48E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893624-B02F-42A1-A52E-6C10B393C8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F889A-7D47-4B86-9EB5-6DF8E7076E36}"/>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5" name="Footer Placeholder 4">
            <a:extLst>
              <a:ext uri="{FF2B5EF4-FFF2-40B4-BE49-F238E27FC236}">
                <a16:creationId xmlns:a16="http://schemas.microsoft.com/office/drawing/2014/main" id="{288071EC-5468-4EA9-BBB9-15B9CC40C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84E51-1AC2-428D-8A94-EF980FB79355}"/>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258995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6C9EEB-EF11-4E0B-835B-67C0ADF5E7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D8E0AD-0180-4468-8EC9-F11B19B090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A0995-1E04-4A65-B3DC-3605942C3DAB}"/>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5" name="Footer Placeholder 4">
            <a:extLst>
              <a:ext uri="{FF2B5EF4-FFF2-40B4-BE49-F238E27FC236}">
                <a16:creationId xmlns:a16="http://schemas.microsoft.com/office/drawing/2014/main" id="{BD665474-AFC9-4C07-85D7-DA005199D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97BA7-6348-441B-B234-3D0DC42C3636}"/>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296146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133656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446629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461472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705129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342496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338334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133705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3455603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F8F1-9192-4D6A-9A64-9554563BB022}"/>
              </a:ext>
            </a:extLst>
          </p:cNvPr>
          <p:cNvSpPr>
            <a:spLocks noGrp="1"/>
          </p:cNvSpPr>
          <p:nvPr>
            <p:ph type="title" hasCustomPrompt="1"/>
          </p:nvPr>
        </p:nvSpPr>
        <p:spPr/>
        <p:txBody>
          <a:bodyPr>
            <a:normAutofit/>
          </a:bodyPr>
          <a:lstStyle>
            <a:lvl1pPr>
              <a:defRPr sz="2800">
                <a:solidFill>
                  <a:schemeClr val="bg1"/>
                </a:solidFill>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BD5D3FE-3FC2-4546-B027-5DD27AA446B5}"/>
              </a:ext>
            </a:extLst>
          </p:cNvPr>
          <p:cNvSpPr>
            <a:spLocks noGrp="1"/>
          </p:cNvSpPr>
          <p:nvPr>
            <p:ph idx="1"/>
          </p:nvPr>
        </p:nvSpPr>
        <p:spPr/>
        <p:txBody>
          <a:bodyPr>
            <a:normAutofit/>
          </a:bodyPr>
          <a:lstStyle>
            <a:lvl1pPr>
              <a:defRPr sz="1200">
                <a:solidFill>
                  <a:schemeClr val="bg1"/>
                </a:solidFill>
                <a:latin typeface="Roboto" panose="02000000000000000000" pitchFamily="2" charset="0"/>
                <a:ea typeface="Roboto" panose="02000000000000000000" pitchFamily="2" charset="0"/>
              </a:defRPr>
            </a:lvl1pPr>
            <a:lvl2pPr>
              <a:defRPr sz="1200">
                <a:solidFill>
                  <a:schemeClr val="bg1"/>
                </a:solidFill>
                <a:latin typeface="Roboto" panose="02000000000000000000" pitchFamily="2" charset="0"/>
                <a:ea typeface="Roboto" panose="02000000000000000000" pitchFamily="2" charset="0"/>
              </a:defRPr>
            </a:lvl2pPr>
            <a:lvl3pPr>
              <a:defRPr sz="1200">
                <a:solidFill>
                  <a:schemeClr val="bg1"/>
                </a:solidFill>
                <a:latin typeface="Roboto" panose="02000000000000000000" pitchFamily="2" charset="0"/>
                <a:ea typeface="Roboto" panose="02000000000000000000" pitchFamily="2" charset="0"/>
              </a:defRPr>
            </a:lvl3pPr>
            <a:lvl4pPr>
              <a:defRPr sz="1200">
                <a:solidFill>
                  <a:schemeClr val="bg1"/>
                </a:solidFill>
                <a:latin typeface="Roboto" panose="02000000000000000000" pitchFamily="2" charset="0"/>
                <a:ea typeface="Roboto" panose="02000000000000000000" pitchFamily="2" charset="0"/>
              </a:defRPr>
            </a:lvl4pPr>
            <a:lvl5pPr>
              <a:defRPr sz="1200">
                <a:solidFill>
                  <a:schemeClr val="bg1"/>
                </a:solidFill>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803AB2-966B-4E4F-B1AF-F55EE8275708}"/>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5" name="Footer Placeholder 4">
            <a:extLst>
              <a:ext uri="{FF2B5EF4-FFF2-40B4-BE49-F238E27FC236}">
                <a16:creationId xmlns:a16="http://schemas.microsoft.com/office/drawing/2014/main" id="{3960AAC4-66C2-41D2-82BC-CE2007B95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9A541-119E-40CB-BEB9-EA6AAA89649A}"/>
              </a:ext>
            </a:extLst>
          </p:cNvPr>
          <p:cNvSpPr>
            <a:spLocks noGrp="1"/>
          </p:cNvSpPr>
          <p:nvPr>
            <p:ph type="sldNum" sz="quarter" idx="12"/>
          </p:nvPr>
        </p:nvSpPr>
        <p:spPr/>
        <p:txBody>
          <a:bodyPr/>
          <a:lstStyle/>
          <a:p>
            <a:fld id="{5BEF408B-D2E7-4A18-A226-D64F8D99CF0C}" type="slidenum">
              <a:rPr lang="en-US" smtClean="0"/>
              <a:t>‹#›</a:t>
            </a:fld>
            <a:endParaRPr lang="en-US"/>
          </a:p>
        </p:txBody>
      </p:sp>
      <p:pic>
        <p:nvPicPr>
          <p:cNvPr id="9" name="Google Shape;91;ge0f568fa40_0_30">
            <a:extLst>
              <a:ext uri="{FF2B5EF4-FFF2-40B4-BE49-F238E27FC236}">
                <a16:creationId xmlns:a16="http://schemas.microsoft.com/office/drawing/2014/main" id="{E5E77CC2-5D44-48F0-81E4-3DD7A7B97D23}"/>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684670232"/>
      </p:ext>
    </p:extLst>
  </p:cSld>
  <p:clrMapOvr>
    <a:masterClrMapping/>
  </p:clrMapOvr>
  <p:extLst>
    <p:ext uri="{DCECCB84-F9BA-43D5-87BE-67443E8EF086}">
      <p15:sldGuideLst xmlns:p15="http://schemas.microsoft.com/office/powerpoint/2012/main">
        <p15:guide id="1" orient="horz" pos="1049">
          <p15:clr>
            <a:srgbClr val="FBAE40"/>
          </p15:clr>
        </p15:guide>
        <p15:guide id="2" pos="710">
          <p15:clr>
            <a:srgbClr val="FBAE40"/>
          </p15:clr>
        </p15:guide>
        <p15:guide id="3" orient="horz" pos="154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pPr lvl="0"/>
            <a:r>
              <a:rPr lang="en-US"/>
              <a:t>Click to edit Master text styles</a:t>
            </a: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679349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2324602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5215208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84"/>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1" name="Google Shape;11;p84"/>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8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30209129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2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2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307725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29"/>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9" name="Google Shape;19;p2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41531309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3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30"/>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3" name="Google Shape;23;p30"/>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4" name="Google Shape;24;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33799452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3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3361281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0" name="Google Shape;30;p32"/>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1" name="Google Shape;3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2813032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4" name="Google Shape;34;p3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94317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DEEB-DD5B-47CD-9E19-755819748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DF324-625B-4753-900E-DC844D6A07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D478C1-2EDC-4126-BEDC-A92090E526B4}"/>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5" name="Footer Placeholder 4">
            <a:extLst>
              <a:ext uri="{FF2B5EF4-FFF2-40B4-BE49-F238E27FC236}">
                <a16:creationId xmlns:a16="http://schemas.microsoft.com/office/drawing/2014/main" id="{AFFA7654-B13C-4B8D-B8B8-9D551C6A1E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4217E-39D1-4CEB-986D-51A9955171C6}"/>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3579228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3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400"/>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7" name="Google Shape;37;p34"/>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8" name="Google Shape;38;p34"/>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34"/>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40" name="Google Shape;40;p3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3685046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35"/>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a:lnSpc>
                <a:spcPct val="100000"/>
              </a:lnSpc>
              <a:spcBef>
                <a:spcPts val="0"/>
              </a:spcBef>
              <a:spcAft>
                <a:spcPts val="0"/>
              </a:spcAft>
              <a:buSzPts val="1800"/>
              <a:buNone/>
              <a:defRPr/>
            </a:lvl1pPr>
          </a:lstStyle>
          <a:p>
            <a:endParaRPr/>
          </a:p>
        </p:txBody>
      </p:sp>
      <p:sp>
        <p:nvSpPr>
          <p:cNvPr id="43" name="Google Shape;43;p3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36431201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36"/>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6" name="Google Shape;46;p36"/>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0"/>
              </a:spcBef>
              <a:spcAft>
                <a:spcPts val="0"/>
              </a:spcAft>
              <a:buSzPts val="1400"/>
              <a:buChar char="○"/>
              <a:defRPr/>
            </a:lvl2pPr>
            <a:lvl3pPr marL="1828754" lvl="2" indent="-423323" algn="ctr">
              <a:lnSpc>
                <a:spcPct val="115000"/>
              </a:lnSpc>
              <a:spcBef>
                <a:spcPts val="0"/>
              </a:spcBef>
              <a:spcAft>
                <a:spcPts val="0"/>
              </a:spcAft>
              <a:buSzPts val="1400"/>
              <a:buChar char="■"/>
              <a:defRPr/>
            </a:lvl3pPr>
            <a:lvl4pPr marL="2438339" lvl="3" indent="-423323" algn="ctr">
              <a:lnSpc>
                <a:spcPct val="115000"/>
              </a:lnSpc>
              <a:spcBef>
                <a:spcPts val="0"/>
              </a:spcBef>
              <a:spcAft>
                <a:spcPts val="0"/>
              </a:spcAft>
              <a:buSzPts val="1400"/>
              <a:buChar char="●"/>
              <a:defRPr/>
            </a:lvl4pPr>
            <a:lvl5pPr marL="3047924" lvl="4" indent="-423323" algn="ctr">
              <a:lnSpc>
                <a:spcPct val="115000"/>
              </a:lnSpc>
              <a:spcBef>
                <a:spcPts val="0"/>
              </a:spcBef>
              <a:spcAft>
                <a:spcPts val="0"/>
              </a:spcAft>
              <a:buSzPts val="1400"/>
              <a:buChar char="○"/>
              <a:defRPr/>
            </a:lvl5pPr>
            <a:lvl6pPr marL="3657509" lvl="5" indent="-423323" algn="ctr">
              <a:lnSpc>
                <a:spcPct val="115000"/>
              </a:lnSpc>
              <a:spcBef>
                <a:spcPts val="0"/>
              </a:spcBef>
              <a:spcAft>
                <a:spcPts val="0"/>
              </a:spcAft>
              <a:buSzPts val="1400"/>
              <a:buChar char="■"/>
              <a:defRPr/>
            </a:lvl6pPr>
            <a:lvl7pPr marL="4267093" lvl="6" indent="-423323" algn="ctr">
              <a:lnSpc>
                <a:spcPct val="115000"/>
              </a:lnSpc>
              <a:spcBef>
                <a:spcPts val="0"/>
              </a:spcBef>
              <a:spcAft>
                <a:spcPts val="0"/>
              </a:spcAft>
              <a:buSzPts val="1400"/>
              <a:buChar char="●"/>
              <a:defRPr/>
            </a:lvl7pPr>
            <a:lvl8pPr marL="4876678" lvl="7" indent="-423323" algn="ctr">
              <a:lnSpc>
                <a:spcPct val="115000"/>
              </a:lnSpc>
              <a:spcBef>
                <a:spcPts val="0"/>
              </a:spcBef>
              <a:spcAft>
                <a:spcPts val="0"/>
              </a:spcAft>
              <a:buSzPts val="1400"/>
              <a:buChar char="○"/>
              <a:defRPr/>
            </a:lvl8pPr>
            <a:lvl9pPr marL="5486263" lvl="8" indent="-423323" algn="ctr">
              <a:lnSpc>
                <a:spcPct val="115000"/>
              </a:lnSpc>
              <a:spcBef>
                <a:spcPts val="0"/>
              </a:spcBef>
              <a:spcAft>
                <a:spcPts val="0"/>
              </a:spcAft>
              <a:buSzPts val="1400"/>
              <a:buChar char="■"/>
              <a:defRPr/>
            </a:lvl9pPr>
          </a:lstStyle>
          <a:p>
            <a:endParaRPr/>
          </a:p>
        </p:txBody>
      </p:sp>
      <p:sp>
        <p:nvSpPr>
          <p:cNvPr id="47" name="Google Shape;47;p3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10944896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413154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4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1" name="Google Shape;11;p4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4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5632353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12796868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44"/>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9" name="Google Shape;19;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22742487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4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3" name="Google Shape;23;p4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4" name="Google Shape;24;p4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54932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4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28045231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0" name="Google Shape;30;p4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1" name="Google Shape;31;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2822642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C5BD-F6D0-4475-AA24-76BACE175AC0}"/>
              </a:ext>
            </a:extLst>
          </p:cNvPr>
          <p:cNvSpPr>
            <a:spLocks noGrp="1"/>
          </p:cNvSpPr>
          <p:nvPr>
            <p:ph type="title"/>
          </p:nvPr>
        </p:nvSpPr>
        <p:spPr/>
        <p:txBody>
          <a:bodyPr>
            <a:normAutofit/>
          </a:bodyPr>
          <a:lstStyle>
            <a:lvl1pPr>
              <a:defRPr sz="2800">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945D6D-E865-441E-89E2-638E7F3C00BD}"/>
              </a:ext>
            </a:extLst>
          </p:cNvPr>
          <p:cNvSpPr>
            <a:spLocks noGrp="1"/>
          </p:cNvSpPr>
          <p:nvPr>
            <p:ph sz="half" idx="1"/>
          </p:nvPr>
        </p:nvSpPr>
        <p:spPr>
          <a:xfrm>
            <a:off x="838200" y="1825625"/>
            <a:ext cx="5181600" cy="4351338"/>
          </a:xfrm>
        </p:spPr>
        <p:txBody>
          <a:bodyPr>
            <a:normAutofit/>
          </a:bodyPr>
          <a:lstStyle>
            <a:lvl1pPr>
              <a:defRPr sz="1200">
                <a:latin typeface="Roboto" panose="02000000000000000000" pitchFamily="2" charset="0"/>
                <a:ea typeface="Roboto" panose="02000000000000000000" pitchFamily="2" charset="0"/>
              </a:defRPr>
            </a:lvl1pPr>
            <a:lvl2pPr>
              <a:defRPr sz="1200">
                <a:latin typeface="Roboto" panose="02000000000000000000" pitchFamily="2" charset="0"/>
                <a:ea typeface="Roboto" panose="02000000000000000000" pitchFamily="2" charset="0"/>
              </a:defRPr>
            </a:lvl2pPr>
            <a:lvl3pPr>
              <a:defRPr sz="1200">
                <a:latin typeface="Roboto" panose="02000000000000000000" pitchFamily="2" charset="0"/>
                <a:ea typeface="Roboto" panose="02000000000000000000" pitchFamily="2" charset="0"/>
              </a:defRPr>
            </a:lvl3pPr>
            <a:lvl4pPr>
              <a:defRPr sz="1200">
                <a:latin typeface="Roboto" panose="02000000000000000000" pitchFamily="2" charset="0"/>
                <a:ea typeface="Roboto" panose="02000000000000000000" pitchFamily="2" charset="0"/>
              </a:defRPr>
            </a:lvl4pPr>
            <a:lvl5pPr>
              <a:defRPr sz="1200">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6D3F85C-2E1F-462D-AAF7-DCB42718CD42}"/>
              </a:ext>
            </a:extLst>
          </p:cNvPr>
          <p:cNvSpPr>
            <a:spLocks noGrp="1"/>
          </p:cNvSpPr>
          <p:nvPr>
            <p:ph sz="half" idx="2"/>
          </p:nvPr>
        </p:nvSpPr>
        <p:spPr>
          <a:xfrm>
            <a:off x="6172200" y="1825625"/>
            <a:ext cx="5181600" cy="4351338"/>
          </a:xfrm>
        </p:spPr>
        <p:txBody>
          <a:bodyPr>
            <a:normAutofit/>
          </a:bodyPr>
          <a:lstStyle>
            <a:lvl1pPr>
              <a:defRPr sz="1200">
                <a:latin typeface="Roboto" panose="02000000000000000000" pitchFamily="2" charset="0"/>
                <a:ea typeface="Roboto" panose="02000000000000000000" pitchFamily="2" charset="0"/>
              </a:defRPr>
            </a:lvl1pPr>
            <a:lvl2pPr>
              <a:defRPr sz="1200">
                <a:latin typeface="Roboto" panose="02000000000000000000" pitchFamily="2" charset="0"/>
                <a:ea typeface="Roboto" panose="02000000000000000000" pitchFamily="2" charset="0"/>
              </a:defRPr>
            </a:lvl2pPr>
            <a:lvl3pPr>
              <a:defRPr sz="1200">
                <a:latin typeface="Roboto" panose="02000000000000000000" pitchFamily="2" charset="0"/>
                <a:ea typeface="Roboto" panose="02000000000000000000" pitchFamily="2" charset="0"/>
              </a:defRPr>
            </a:lvl3pPr>
            <a:lvl4pPr>
              <a:defRPr sz="1200">
                <a:latin typeface="Roboto" panose="02000000000000000000" pitchFamily="2" charset="0"/>
                <a:ea typeface="Roboto" panose="02000000000000000000" pitchFamily="2" charset="0"/>
              </a:defRPr>
            </a:lvl4pPr>
            <a:lvl5pPr>
              <a:defRPr sz="1200">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70A7FA4-39B5-4F8C-B431-812D44D9B294}"/>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6" name="Footer Placeholder 5">
            <a:extLst>
              <a:ext uri="{FF2B5EF4-FFF2-40B4-BE49-F238E27FC236}">
                <a16:creationId xmlns:a16="http://schemas.microsoft.com/office/drawing/2014/main" id="{DDEEA583-3261-44BA-A9A2-09A0D3A979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C024F-B991-4796-93CB-A3B8F9CAC807}"/>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40236859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4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4" name="Google Shape;34;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8500086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4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400"/>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7" name="Google Shape;37;p4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8" name="Google Shape;38;p4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4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40" name="Google Shape;40;p4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279323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5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a:lnSpc>
                <a:spcPct val="100000"/>
              </a:lnSpc>
              <a:spcBef>
                <a:spcPts val="0"/>
              </a:spcBef>
              <a:spcAft>
                <a:spcPts val="0"/>
              </a:spcAft>
              <a:buSzPts val="1800"/>
              <a:buNone/>
              <a:defRPr/>
            </a:lvl1pPr>
          </a:lstStyle>
          <a:p>
            <a:endParaRPr/>
          </a:p>
        </p:txBody>
      </p:sp>
      <p:sp>
        <p:nvSpPr>
          <p:cNvPr id="43" name="Google Shape;43;p5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41974500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51"/>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6" name="Google Shape;46;p51"/>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0"/>
              </a:spcBef>
              <a:spcAft>
                <a:spcPts val="0"/>
              </a:spcAft>
              <a:buSzPts val="1400"/>
              <a:buChar char="○"/>
              <a:defRPr/>
            </a:lvl2pPr>
            <a:lvl3pPr marL="1828754" lvl="2" indent="-423323" algn="ctr">
              <a:lnSpc>
                <a:spcPct val="115000"/>
              </a:lnSpc>
              <a:spcBef>
                <a:spcPts val="0"/>
              </a:spcBef>
              <a:spcAft>
                <a:spcPts val="0"/>
              </a:spcAft>
              <a:buSzPts val="1400"/>
              <a:buChar char="■"/>
              <a:defRPr/>
            </a:lvl3pPr>
            <a:lvl4pPr marL="2438339" lvl="3" indent="-423323" algn="ctr">
              <a:lnSpc>
                <a:spcPct val="115000"/>
              </a:lnSpc>
              <a:spcBef>
                <a:spcPts val="0"/>
              </a:spcBef>
              <a:spcAft>
                <a:spcPts val="0"/>
              </a:spcAft>
              <a:buSzPts val="1400"/>
              <a:buChar char="●"/>
              <a:defRPr/>
            </a:lvl4pPr>
            <a:lvl5pPr marL="3047924" lvl="4" indent="-423323" algn="ctr">
              <a:lnSpc>
                <a:spcPct val="115000"/>
              </a:lnSpc>
              <a:spcBef>
                <a:spcPts val="0"/>
              </a:spcBef>
              <a:spcAft>
                <a:spcPts val="0"/>
              </a:spcAft>
              <a:buSzPts val="1400"/>
              <a:buChar char="○"/>
              <a:defRPr/>
            </a:lvl5pPr>
            <a:lvl6pPr marL="3657509" lvl="5" indent="-423323" algn="ctr">
              <a:lnSpc>
                <a:spcPct val="115000"/>
              </a:lnSpc>
              <a:spcBef>
                <a:spcPts val="0"/>
              </a:spcBef>
              <a:spcAft>
                <a:spcPts val="0"/>
              </a:spcAft>
              <a:buSzPts val="1400"/>
              <a:buChar char="■"/>
              <a:defRPr/>
            </a:lvl6pPr>
            <a:lvl7pPr marL="4267093" lvl="6" indent="-423323" algn="ctr">
              <a:lnSpc>
                <a:spcPct val="115000"/>
              </a:lnSpc>
              <a:spcBef>
                <a:spcPts val="0"/>
              </a:spcBef>
              <a:spcAft>
                <a:spcPts val="0"/>
              </a:spcAft>
              <a:buSzPts val="1400"/>
              <a:buChar char="●"/>
              <a:defRPr/>
            </a:lvl7pPr>
            <a:lvl8pPr marL="4876678" lvl="7" indent="-423323" algn="ctr">
              <a:lnSpc>
                <a:spcPct val="115000"/>
              </a:lnSpc>
              <a:spcBef>
                <a:spcPts val="0"/>
              </a:spcBef>
              <a:spcAft>
                <a:spcPts val="0"/>
              </a:spcAft>
              <a:buSzPts val="1400"/>
              <a:buChar char="○"/>
              <a:defRPr/>
            </a:lvl8pPr>
            <a:lvl9pPr marL="5486263" lvl="8" indent="-423323" algn="ctr">
              <a:lnSpc>
                <a:spcPct val="115000"/>
              </a:lnSpc>
              <a:spcBef>
                <a:spcPts val="0"/>
              </a:spcBef>
              <a:spcAft>
                <a:spcPts val="0"/>
              </a:spcAft>
              <a:buSzPts val="1400"/>
              <a:buChar char="■"/>
              <a:defRPr/>
            </a:lvl9pPr>
          </a:lstStyle>
          <a:p>
            <a:endParaRPr/>
          </a:p>
        </p:txBody>
      </p:sp>
      <p:sp>
        <p:nvSpPr>
          <p:cNvPr id="47" name="Google Shape;47;p5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42050984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10537246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4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1" name="Google Shape;11;p4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4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14171011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436974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44"/>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9" name="Google Shape;19;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1456770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4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3" name="Google Shape;23;p4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4" name="Google Shape;24;p4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8625910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4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962770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4A5F-BEE7-468A-84C4-6B173154BE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B67A12-AD81-41DA-A26C-BA6EA52CC4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3246B1-490A-4B73-A264-639E7D865D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071AEA-2BD6-436A-B7A9-91E5B25295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C0AC7F-60F9-4B64-BB1D-F266FD59F5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91C1C1-98AC-441A-9B9E-9B075B70309D}"/>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8" name="Footer Placeholder 7">
            <a:extLst>
              <a:ext uri="{FF2B5EF4-FFF2-40B4-BE49-F238E27FC236}">
                <a16:creationId xmlns:a16="http://schemas.microsoft.com/office/drawing/2014/main" id="{2C06E47C-C8D9-460D-89CE-AE4872D4A2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7B8E58-7B13-45D9-8B83-84C5A95AE714}"/>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64138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0" name="Google Shape;30;p4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1" name="Google Shape;31;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1409703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4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4" name="Google Shape;34;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4930759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4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400"/>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7" name="Google Shape;37;p4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8" name="Google Shape;38;p4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4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40" name="Google Shape;40;p4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1169976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5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a:lnSpc>
                <a:spcPct val="100000"/>
              </a:lnSpc>
              <a:spcBef>
                <a:spcPts val="0"/>
              </a:spcBef>
              <a:spcAft>
                <a:spcPts val="0"/>
              </a:spcAft>
              <a:buSzPts val="1800"/>
              <a:buNone/>
              <a:defRPr/>
            </a:lvl1pPr>
          </a:lstStyle>
          <a:p>
            <a:endParaRPr/>
          </a:p>
        </p:txBody>
      </p:sp>
      <p:sp>
        <p:nvSpPr>
          <p:cNvPr id="43" name="Google Shape;43;p5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2881284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51"/>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6" name="Google Shape;46;p51"/>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0"/>
              </a:spcBef>
              <a:spcAft>
                <a:spcPts val="0"/>
              </a:spcAft>
              <a:buSzPts val="1400"/>
              <a:buChar char="○"/>
              <a:defRPr/>
            </a:lvl2pPr>
            <a:lvl3pPr marL="1828754" lvl="2" indent="-423323" algn="ctr">
              <a:lnSpc>
                <a:spcPct val="115000"/>
              </a:lnSpc>
              <a:spcBef>
                <a:spcPts val="0"/>
              </a:spcBef>
              <a:spcAft>
                <a:spcPts val="0"/>
              </a:spcAft>
              <a:buSzPts val="1400"/>
              <a:buChar char="■"/>
              <a:defRPr/>
            </a:lvl3pPr>
            <a:lvl4pPr marL="2438339" lvl="3" indent="-423323" algn="ctr">
              <a:lnSpc>
                <a:spcPct val="115000"/>
              </a:lnSpc>
              <a:spcBef>
                <a:spcPts val="0"/>
              </a:spcBef>
              <a:spcAft>
                <a:spcPts val="0"/>
              </a:spcAft>
              <a:buSzPts val="1400"/>
              <a:buChar char="●"/>
              <a:defRPr/>
            </a:lvl4pPr>
            <a:lvl5pPr marL="3047924" lvl="4" indent="-423323" algn="ctr">
              <a:lnSpc>
                <a:spcPct val="115000"/>
              </a:lnSpc>
              <a:spcBef>
                <a:spcPts val="0"/>
              </a:spcBef>
              <a:spcAft>
                <a:spcPts val="0"/>
              </a:spcAft>
              <a:buSzPts val="1400"/>
              <a:buChar char="○"/>
              <a:defRPr/>
            </a:lvl5pPr>
            <a:lvl6pPr marL="3657509" lvl="5" indent="-423323" algn="ctr">
              <a:lnSpc>
                <a:spcPct val="115000"/>
              </a:lnSpc>
              <a:spcBef>
                <a:spcPts val="0"/>
              </a:spcBef>
              <a:spcAft>
                <a:spcPts val="0"/>
              </a:spcAft>
              <a:buSzPts val="1400"/>
              <a:buChar char="■"/>
              <a:defRPr/>
            </a:lvl6pPr>
            <a:lvl7pPr marL="4267093" lvl="6" indent="-423323" algn="ctr">
              <a:lnSpc>
                <a:spcPct val="115000"/>
              </a:lnSpc>
              <a:spcBef>
                <a:spcPts val="0"/>
              </a:spcBef>
              <a:spcAft>
                <a:spcPts val="0"/>
              </a:spcAft>
              <a:buSzPts val="1400"/>
              <a:buChar char="●"/>
              <a:defRPr/>
            </a:lvl7pPr>
            <a:lvl8pPr marL="4876678" lvl="7" indent="-423323" algn="ctr">
              <a:lnSpc>
                <a:spcPct val="115000"/>
              </a:lnSpc>
              <a:spcBef>
                <a:spcPts val="0"/>
              </a:spcBef>
              <a:spcAft>
                <a:spcPts val="0"/>
              </a:spcAft>
              <a:buSzPts val="1400"/>
              <a:buChar char="○"/>
              <a:defRPr/>
            </a:lvl8pPr>
            <a:lvl9pPr marL="5486263" lvl="8" indent="-423323" algn="ctr">
              <a:lnSpc>
                <a:spcPct val="115000"/>
              </a:lnSpc>
              <a:spcBef>
                <a:spcPts val="0"/>
              </a:spcBef>
              <a:spcAft>
                <a:spcPts val="0"/>
              </a:spcAft>
              <a:buSzPts val="1400"/>
              <a:buChar char="■"/>
              <a:defRPr/>
            </a:lvl9pPr>
          </a:lstStyle>
          <a:p>
            <a:endParaRPr/>
          </a:p>
        </p:txBody>
      </p:sp>
      <p:sp>
        <p:nvSpPr>
          <p:cNvPr id="47" name="Google Shape;47;p5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9439801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25664695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4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1" name="Google Shape;11;p4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4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906595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6347589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44"/>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9" name="Google Shape;19;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40586535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4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3" name="Google Shape;23;p4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4" name="Google Shape;24;p4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970625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6648D9-59F1-4D01-82E0-B127AEE460A9}"/>
              </a:ext>
            </a:extLst>
          </p:cNvPr>
          <p:cNvPicPr>
            <a:picLocks noChangeAspect="1"/>
          </p:cNvPicPr>
          <p:nvPr/>
        </p:nvPicPr>
        <p:blipFill>
          <a:blip r:embed="rId2"/>
          <a:stretch>
            <a:fillRect/>
          </a:stretch>
        </p:blipFill>
        <p:spPr>
          <a:xfrm>
            <a:off x="0" y="-109944"/>
            <a:ext cx="12188389" cy="6858000"/>
          </a:xfrm>
          <a:prstGeom prst="rect">
            <a:avLst/>
          </a:prstGeom>
        </p:spPr>
      </p:pic>
      <p:sp>
        <p:nvSpPr>
          <p:cNvPr id="2" name="Title 1">
            <a:extLst>
              <a:ext uri="{FF2B5EF4-FFF2-40B4-BE49-F238E27FC236}">
                <a16:creationId xmlns:a16="http://schemas.microsoft.com/office/drawing/2014/main" id="{CC7DBEA4-6511-4F09-AB1B-67F3B2B1AFF3}"/>
              </a:ext>
            </a:extLst>
          </p:cNvPr>
          <p:cNvSpPr>
            <a:spLocks noGrp="1"/>
          </p:cNvSpPr>
          <p:nvPr>
            <p:ph type="title"/>
          </p:nvPr>
        </p:nvSpPr>
        <p:spPr>
          <a:xfrm>
            <a:off x="1231900" y="365125"/>
            <a:ext cx="10515600" cy="1325563"/>
          </a:xfrm>
        </p:spPr>
        <p:txBody>
          <a:bodyPr>
            <a:normAutofit/>
          </a:bodyPr>
          <a:lstStyle>
            <a:lvl1pPr>
              <a:defRPr sz="2800">
                <a:solidFill>
                  <a:schemeClr val="bg1"/>
                </a:solidFill>
                <a:latin typeface="Roboto" panose="02000000000000000000" pitchFamily="2" charset="0"/>
                <a:ea typeface="Roboto" panose="02000000000000000000" pitchFamily="2"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4378AA1-7944-4359-B4D4-31E9FE8FCC03}"/>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4" name="Footer Placeholder 3">
            <a:extLst>
              <a:ext uri="{FF2B5EF4-FFF2-40B4-BE49-F238E27FC236}">
                <a16:creationId xmlns:a16="http://schemas.microsoft.com/office/drawing/2014/main" id="{A1AFE0DE-1820-480A-9047-6F6EFF3C37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359F24-A84F-4AD6-BA7D-FD757DE56863}"/>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1364422406"/>
      </p:ext>
    </p:extLst>
  </p:cSld>
  <p:clrMapOvr>
    <a:masterClrMapping/>
  </p:clrMapOvr>
  <p:extLst>
    <p:ext uri="{DCECCB84-F9BA-43D5-87BE-67443E8EF086}">
      <p15:sldGuideLst xmlns:p15="http://schemas.microsoft.com/office/powerpoint/2012/main">
        <p15:guide id="1" orient="horz" pos="1071">
          <p15:clr>
            <a:srgbClr val="FBAE40"/>
          </p15:clr>
        </p15:guide>
        <p15:guide id="2" pos="710">
          <p15:clr>
            <a:srgbClr val="FBAE40"/>
          </p15:clr>
        </p15:guide>
        <p15:guide id="3" orient="horz" pos="154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4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18853290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0" name="Google Shape;30;p4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1" name="Google Shape;31;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28929090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4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4" name="Google Shape;34;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12445037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4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400"/>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7" name="Google Shape;37;p4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8" name="Google Shape;38;p4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4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40" name="Google Shape;40;p4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685517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5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a:lnSpc>
                <a:spcPct val="100000"/>
              </a:lnSpc>
              <a:spcBef>
                <a:spcPts val="0"/>
              </a:spcBef>
              <a:spcAft>
                <a:spcPts val="0"/>
              </a:spcAft>
              <a:buSzPts val="1800"/>
              <a:buNone/>
              <a:defRPr/>
            </a:lvl1pPr>
          </a:lstStyle>
          <a:p>
            <a:endParaRPr/>
          </a:p>
        </p:txBody>
      </p:sp>
      <p:sp>
        <p:nvSpPr>
          <p:cNvPr id="43" name="Google Shape;43;p5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19464367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51"/>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6" name="Google Shape;46;p51"/>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0"/>
              </a:spcBef>
              <a:spcAft>
                <a:spcPts val="0"/>
              </a:spcAft>
              <a:buSzPts val="1400"/>
              <a:buChar char="○"/>
              <a:defRPr/>
            </a:lvl2pPr>
            <a:lvl3pPr marL="1828754" lvl="2" indent="-423323" algn="ctr">
              <a:lnSpc>
                <a:spcPct val="115000"/>
              </a:lnSpc>
              <a:spcBef>
                <a:spcPts val="0"/>
              </a:spcBef>
              <a:spcAft>
                <a:spcPts val="0"/>
              </a:spcAft>
              <a:buSzPts val="1400"/>
              <a:buChar char="■"/>
              <a:defRPr/>
            </a:lvl3pPr>
            <a:lvl4pPr marL="2438339" lvl="3" indent="-423323" algn="ctr">
              <a:lnSpc>
                <a:spcPct val="115000"/>
              </a:lnSpc>
              <a:spcBef>
                <a:spcPts val="0"/>
              </a:spcBef>
              <a:spcAft>
                <a:spcPts val="0"/>
              </a:spcAft>
              <a:buSzPts val="1400"/>
              <a:buChar char="●"/>
              <a:defRPr/>
            </a:lvl4pPr>
            <a:lvl5pPr marL="3047924" lvl="4" indent="-423323" algn="ctr">
              <a:lnSpc>
                <a:spcPct val="115000"/>
              </a:lnSpc>
              <a:spcBef>
                <a:spcPts val="0"/>
              </a:spcBef>
              <a:spcAft>
                <a:spcPts val="0"/>
              </a:spcAft>
              <a:buSzPts val="1400"/>
              <a:buChar char="○"/>
              <a:defRPr/>
            </a:lvl5pPr>
            <a:lvl6pPr marL="3657509" lvl="5" indent="-423323" algn="ctr">
              <a:lnSpc>
                <a:spcPct val="115000"/>
              </a:lnSpc>
              <a:spcBef>
                <a:spcPts val="0"/>
              </a:spcBef>
              <a:spcAft>
                <a:spcPts val="0"/>
              </a:spcAft>
              <a:buSzPts val="1400"/>
              <a:buChar char="■"/>
              <a:defRPr/>
            </a:lvl6pPr>
            <a:lvl7pPr marL="4267093" lvl="6" indent="-423323" algn="ctr">
              <a:lnSpc>
                <a:spcPct val="115000"/>
              </a:lnSpc>
              <a:spcBef>
                <a:spcPts val="0"/>
              </a:spcBef>
              <a:spcAft>
                <a:spcPts val="0"/>
              </a:spcAft>
              <a:buSzPts val="1400"/>
              <a:buChar char="●"/>
              <a:defRPr/>
            </a:lvl7pPr>
            <a:lvl8pPr marL="4876678" lvl="7" indent="-423323" algn="ctr">
              <a:lnSpc>
                <a:spcPct val="115000"/>
              </a:lnSpc>
              <a:spcBef>
                <a:spcPts val="0"/>
              </a:spcBef>
              <a:spcAft>
                <a:spcPts val="0"/>
              </a:spcAft>
              <a:buSzPts val="1400"/>
              <a:buChar char="○"/>
              <a:defRPr/>
            </a:lvl8pPr>
            <a:lvl9pPr marL="5486263" lvl="8" indent="-423323" algn="ctr">
              <a:lnSpc>
                <a:spcPct val="115000"/>
              </a:lnSpc>
              <a:spcBef>
                <a:spcPts val="0"/>
              </a:spcBef>
              <a:spcAft>
                <a:spcPts val="0"/>
              </a:spcAft>
              <a:buSzPts val="1400"/>
              <a:buChar char="■"/>
              <a:defRPr/>
            </a:lvl9pPr>
          </a:lstStyle>
          <a:p>
            <a:endParaRPr/>
          </a:p>
        </p:txBody>
      </p:sp>
      <p:sp>
        <p:nvSpPr>
          <p:cNvPr id="47" name="Google Shape;47;p5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26857894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888505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995831-9BB7-4C7E-B937-8AD06277AE2E}"/>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3" name="Footer Placeholder 2">
            <a:extLst>
              <a:ext uri="{FF2B5EF4-FFF2-40B4-BE49-F238E27FC236}">
                <a16:creationId xmlns:a16="http://schemas.microsoft.com/office/drawing/2014/main" id="{1DCF9995-E556-435B-B543-7BCE18BA39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A7085F-557C-4483-86BA-602DA89276EE}"/>
              </a:ext>
            </a:extLst>
          </p:cNvPr>
          <p:cNvSpPr>
            <a:spLocks noGrp="1"/>
          </p:cNvSpPr>
          <p:nvPr>
            <p:ph type="sldNum" sz="quarter" idx="12"/>
          </p:nvPr>
        </p:nvSpPr>
        <p:spPr/>
        <p:txBody>
          <a:bodyPr/>
          <a:lstStyle/>
          <a:p>
            <a:fld id="{5BEF408B-D2E7-4A18-A226-D64F8D99CF0C}" type="slidenum">
              <a:rPr lang="en-US" smtClean="0"/>
              <a:t>‹#›</a:t>
            </a:fld>
            <a:endParaRPr lang="en-US"/>
          </a:p>
        </p:txBody>
      </p:sp>
      <p:pic>
        <p:nvPicPr>
          <p:cNvPr id="6" name="Google Shape;91;ge0f568fa40_0_30">
            <a:extLst>
              <a:ext uri="{FF2B5EF4-FFF2-40B4-BE49-F238E27FC236}">
                <a16:creationId xmlns:a16="http://schemas.microsoft.com/office/drawing/2014/main" id="{A8314868-7910-4014-9C53-72F686595EA1}"/>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409209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D019-FBDE-4C57-8691-747A42E68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1FFC75-6474-4B4B-B283-3F98BFAE7FD0}"/>
              </a:ext>
            </a:extLst>
          </p:cNvPr>
          <p:cNvSpPr>
            <a:spLocks noGrp="1"/>
          </p:cNvSpPr>
          <p:nvPr>
            <p:ph idx="1"/>
          </p:nvPr>
        </p:nvSpPr>
        <p:spPr>
          <a:xfrm>
            <a:off x="5183188" y="987425"/>
            <a:ext cx="6172200" cy="4873625"/>
          </a:xfrm>
        </p:spPr>
        <p:txBody>
          <a:bodyPr>
            <a:normAutofit/>
          </a:bodyPr>
          <a:lstStyle>
            <a:lvl1pPr>
              <a:defRPr sz="1200">
                <a:latin typeface="Roboto" panose="02000000000000000000" pitchFamily="2" charset="0"/>
                <a:ea typeface="Roboto" panose="02000000000000000000" pitchFamily="2" charset="0"/>
              </a:defRPr>
            </a:lvl1pPr>
            <a:lvl2pPr>
              <a:defRPr sz="1200">
                <a:latin typeface="Roboto" panose="02000000000000000000" pitchFamily="2" charset="0"/>
                <a:ea typeface="Roboto" panose="02000000000000000000" pitchFamily="2" charset="0"/>
              </a:defRPr>
            </a:lvl2pPr>
            <a:lvl3pPr>
              <a:defRPr sz="1200">
                <a:latin typeface="Roboto" panose="02000000000000000000" pitchFamily="2" charset="0"/>
                <a:ea typeface="Roboto" panose="02000000000000000000" pitchFamily="2" charset="0"/>
              </a:defRPr>
            </a:lvl3pPr>
            <a:lvl4pPr>
              <a:defRPr sz="1200">
                <a:latin typeface="Roboto" panose="02000000000000000000" pitchFamily="2" charset="0"/>
                <a:ea typeface="Roboto" panose="02000000000000000000" pitchFamily="2" charset="0"/>
              </a:defRPr>
            </a:lvl4pPr>
            <a:lvl5pPr>
              <a:defRPr sz="12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3297BBA-6324-4619-A1F9-BCEA7B42E3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612C6-ED59-4E95-A669-415101873526}"/>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6" name="Footer Placeholder 5">
            <a:extLst>
              <a:ext uri="{FF2B5EF4-FFF2-40B4-BE49-F238E27FC236}">
                <a16:creationId xmlns:a16="http://schemas.microsoft.com/office/drawing/2014/main" id="{9B7754F7-09B0-47B7-B924-B1E1B09E9E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F87EE8-BF58-47A7-81E3-6734FD8DC1A4}"/>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2846195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A176-3949-4497-838B-824C85808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C4CABF-932D-4373-B971-0A197FDB83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B9FFE4-E4AE-4199-881F-314533005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C84C7A-EA74-4F67-B15B-BAB7C8306923}"/>
              </a:ext>
            </a:extLst>
          </p:cNvPr>
          <p:cNvSpPr>
            <a:spLocks noGrp="1"/>
          </p:cNvSpPr>
          <p:nvPr>
            <p:ph type="dt" sz="half" idx="10"/>
          </p:nvPr>
        </p:nvSpPr>
        <p:spPr/>
        <p:txBody>
          <a:bodyPr/>
          <a:lstStyle/>
          <a:p>
            <a:fld id="{BBB77E07-F63E-4A98-B5AF-D140F5E411CE}" type="datetimeFigureOut">
              <a:rPr lang="en-US" smtClean="0"/>
              <a:t>12/13/2021</a:t>
            </a:fld>
            <a:endParaRPr lang="en-US"/>
          </a:p>
        </p:txBody>
      </p:sp>
      <p:sp>
        <p:nvSpPr>
          <p:cNvPr id="6" name="Footer Placeholder 5">
            <a:extLst>
              <a:ext uri="{FF2B5EF4-FFF2-40B4-BE49-F238E27FC236}">
                <a16:creationId xmlns:a16="http://schemas.microsoft.com/office/drawing/2014/main" id="{0C680B5C-03C5-467C-85AC-30ABE16B4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F8191-F720-42D6-9EEE-6168E0117D03}"/>
              </a:ext>
            </a:extLst>
          </p:cNvPr>
          <p:cNvSpPr>
            <a:spLocks noGrp="1"/>
          </p:cNvSpPr>
          <p:nvPr>
            <p:ph type="sldNum" sz="quarter" idx="12"/>
          </p:nvPr>
        </p:nvSpPr>
        <p:spPr/>
        <p:txBody>
          <a:bodyPr/>
          <a:lstStyle/>
          <a:p>
            <a:fld id="{5BEF408B-D2E7-4A18-A226-D64F8D99CF0C}" type="slidenum">
              <a:rPr lang="en-US" smtClean="0"/>
              <a:t>‹#›</a:t>
            </a:fld>
            <a:endParaRPr lang="en-US"/>
          </a:p>
        </p:txBody>
      </p:sp>
    </p:spTree>
    <p:extLst>
      <p:ext uri="{BB962C8B-B14F-4D97-AF65-F5344CB8AC3E}">
        <p14:creationId xmlns:p14="http://schemas.microsoft.com/office/powerpoint/2010/main" val="196644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2F4-C5E2-49F0-94BF-2822FA4EA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CF00E7-06ED-4179-8C96-B634F74CE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9F9DC9-317E-4F71-AFC5-EAE835D5BA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77E07-F63E-4A98-B5AF-D140F5E411CE}" type="datetimeFigureOut">
              <a:rPr lang="en-US" smtClean="0"/>
              <a:t>12/13/2021</a:t>
            </a:fld>
            <a:endParaRPr lang="en-US"/>
          </a:p>
        </p:txBody>
      </p:sp>
      <p:sp>
        <p:nvSpPr>
          <p:cNvPr id="5" name="Footer Placeholder 4">
            <a:extLst>
              <a:ext uri="{FF2B5EF4-FFF2-40B4-BE49-F238E27FC236}">
                <a16:creationId xmlns:a16="http://schemas.microsoft.com/office/drawing/2014/main" id="{8C217F64-AAD1-4D4C-8958-3201CB2D2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81DD15-82AC-4C9A-8A6B-B6270899A3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F408B-D2E7-4A18-A226-D64F8D99CF0C}" type="slidenum">
              <a:rPr lang="en-US" smtClean="0"/>
              <a:t>‹#›</a:t>
            </a:fld>
            <a:endParaRPr lang="en-US"/>
          </a:p>
        </p:txBody>
      </p:sp>
    </p:spTree>
    <p:extLst>
      <p:ext uri="{BB962C8B-B14F-4D97-AF65-F5344CB8AC3E}">
        <p14:creationId xmlns:p14="http://schemas.microsoft.com/office/powerpoint/2010/main" val="416863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defTabSz="1219170">
              <a:buClr>
                <a:srgbClr val="000000"/>
              </a:buClr>
            </a:pPr>
            <a:fld id="{00000000-1234-1234-1234-123412341234}" type="slidenum">
              <a:rPr lang="en" kern="0" smtClean="0">
                <a:solidFill>
                  <a:srgbClr val="595959"/>
                </a:solidFill>
                <a:cs typeface="Arial"/>
                <a:sym typeface="Arial"/>
              </a:rPr>
              <a:pPr defTabSz="1219170">
                <a:buClr>
                  <a:srgbClr val="000000"/>
                </a:buClr>
              </a:pPr>
              <a:t>‹#›</a:t>
            </a:fld>
            <a:endParaRPr lang="en" kern="0">
              <a:solidFill>
                <a:srgbClr val="595959"/>
              </a:solidFill>
              <a:cs typeface="Arial"/>
              <a:sym typeface="Arial"/>
            </a:endParaRPr>
          </a:p>
        </p:txBody>
      </p:sp>
    </p:spTree>
    <p:extLst>
      <p:ext uri="{BB962C8B-B14F-4D97-AF65-F5344CB8AC3E}">
        <p14:creationId xmlns:p14="http://schemas.microsoft.com/office/powerpoint/2010/main" val="1714375568"/>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US" kern="0" smtClean="0">
                <a:solidFill>
                  <a:srgbClr val="595959"/>
                </a:solidFill>
              </a:rPr>
              <a:pPr defTabSz="1219170"/>
              <a:t>‹#›</a:t>
            </a:fld>
            <a:endParaRPr lang="en-US" kern="0">
              <a:solidFill>
                <a:srgbClr val="595959"/>
              </a:solidFill>
            </a:endParaRPr>
          </a:p>
        </p:txBody>
      </p:sp>
    </p:spTree>
    <p:extLst>
      <p:ext uri="{BB962C8B-B14F-4D97-AF65-F5344CB8AC3E}">
        <p14:creationId xmlns:p14="http://schemas.microsoft.com/office/powerpoint/2010/main" val="66347722"/>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697820510"/>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278629966"/>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4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defTabSz="1219170"/>
            <a:fld id="{00000000-1234-1234-1234-123412341234}" type="slidenum">
              <a:rPr lang="en" kern="0" smtClean="0">
                <a:solidFill>
                  <a:srgbClr val="595959"/>
                </a:solidFill>
              </a:rPr>
              <a:pPr defTabSz="1219170"/>
              <a:t>‹#›</a:t>
            </a:fld>
            <a:endParaRPr lang="en" kern="0">
              <a:solidFill>
                <a:srgbClr val="595959"/>
              </a:solidFill>
            </a:endParaRPr>
          </a:p>
        </p:txBody>
      </p:sp>
    </p:spTree>
    <p:extLst>
      <p:ext uri="{BB962C8B-B14F-4D97-AF65-F5344CB8AC3E}">
        <p14:creationId xmlns:p14="http://schemas.microsoft.com/office/powerpoint/2010/main" val="3200185411"/>
      </p:ext>
    </p:extLst>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oleObject" Target="../embeddings/oleObject4.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00.png"/><Relationship Id="rId4" Type="http://schemas.openxmlformats.org/officeDocument/2006/relationships/image" Target="../media/image2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56;ge186f0615c_7_0">
            <a:extLst>
              <a:ext uri="{FF2B5EF4-FFF2-40B4-BE49-F238E27FC236}">
                <a16:creationId xmlns:a16="http://schemas.microsoft.com/office/drawing/2014/main" id="{9213B3D9-087D-446A-B877-2E5423A3DAFE}"/>
              </a:ext>
            </a:extLst>
          </p:cNvPr>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 name="Google Shape;57;ge186f0615c_7_0">
            <a:extLst>
              <a:ext uri="{FF2B5EF4-FFF2-40B4-BE49-F238E27FC236}">
                <a16:creationId xmlns:a16="http://schemas.microsoft.com/office/drawing/2014/main" id="{8EC7DE5B-8D97-4C4A-9FF7-96A23EBFC285}"/>
              </a:ext>
            </a:extLst>
          </p:cNvPr>
          <p:cNvSpPr txBox="1"/>
          <p:nvPr/>
        </p:nvSpPr>
        <p:spPr>
          <a:xfrm>
            <a:off x="4418270" y="4021890"/>
            <a:ext cx="3788470" cy="70785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1" dirty="0">
                <a:solidFill>
                  <a:srgbClr val="FFFFFF"/>
                </a:solidFill>
                <a:latin typeface="Arial"/>
                <a:ea typeface="Arial"/>
                <a:cs typeface="Arial"/>
                <a:sym typeface="Arial"/>
              </a:rPr>
              <a:t>Predictive Modeling</a:t>
            </a:r>
            <a:endParaRPr lang="en-US" sz="1700" b="1"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700"/>
              <a:buFont typeface="Arial"/>
              <a:buNone/>
            </a:pPr>
            <a:r>
              <a:rPr lang="en-US" sz="1700" b="1" dirty="0">
                <a:solidFill>
                  <a:srgbClr val="FFFFFF"/>
                </a:solidFill>
                <a:latin typeface="Arial"/>
                <a:ea typeface="Arial"/>
                <a:cs typeface="Arial"/>
                <a:sym typeface="Arial"/>
              </a:rPr>
              <a:t>Correlation and Linear Regression</a:t>
            </a:r>
            <a:endParaRPr lang="en-US" sz="1700" b="1"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826521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From Correlation to Regression</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In the above example, Promotional Budget and number of Passengers are highly correlated. </a:t>
            </a:r>
            <a:endParaRPr lang="en-US" sz="1400" dirty="0" smtClean="0"/>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Can we estimate number of Passengers given the Promotional Budget?</a:t>
            </a:r>
          </a:p>
          <a:p>
            <a:pPr marL="0" indent="0">
              <a:buNone/>
            </a:pPr>
            <a:endParaRPr lang="en-IN" sz="1400" dirty="0"/>
          </a:p>
        </p:txBody>
      </p:sp>
    </p:spTree>
    <p:extLst>
      <p:ext uri="{BB962C8B-B14F-4D97-AF65-F5344CB8AC3E}">
        <p14:creationId xmlns:p14="http://schemas.microsoft.com/office/powerpoint/2010/main" val="391213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From Correlation to Regression</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Correlation is just a measure of linear association. It can’t be used for prediction. </a:t>
            </a:r>
            <a:endParaRPr lang="en-US" sz="1400" dirty="0" smtClean="0"/>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Given the predictor variable, we can’t estimate the dependent variable. </a:t>
            </a:r>
            <a:endParaRPr lang="en-US" sz="1400" dirty="0" smtClean="0"/>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In the Air Passengers example, given the Promotional Budget, we can’t get an estimated value of Passengers</a:t>
            </a:r>
            <a:r>
              <a:rPr lang="en-US" sz="1400" dirty="0" smtClean="0"/>
              <a:t>.</a:t>
            </a:r>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We need a model, an equation, a fit for the data: that is known as regression line.</a:t>
            </a:r>
          </a:p>
          <a:p>
            <a:pPr marL="0" indent="0">
              <a:buNone/>
            </a:pPr>
            <a:endParaRPr lang="en-US" sz="1400" dirty="0"/>
          </a:p>
        </p:txBody>
      </p:sp>
    </p:spTree>
    <p:extLst>
      <p:ext uri="{BB962C8B-B14F-4D97-AF65-F5344CB8AC3E}">
        <p14:creationId xmlns:p14="http://schemas.microsoft.com/office/powerpoint/2010/main" val="294049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4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60" name="Google Shape;360;p42"/>
          <p:cNvSpPr txBox="1"/>
          <p:nvPr/>
        </p:nvSpPr>
        <p:spPr>
          <a:xfrm>
            <a:off x="950300" y="2628802"/>
            <a:ext cx="5818800" cy="923289"/>
          </a:xfrm>
          <a:prstGeom prst="rect">
            <a:avLst/>
          </a:prstGeom>
          <a:noFill/>
          <a:ln>
            <a:noFill/>
          </a:ln>
        </p:spPr>
        <p:txBody>
          <a:bodyPr spcFirstLastPara="1" wrap="square" lIns="121900" tIns="121900" rIns="121900" bIns="121900" anchor="t" anchorCtr="0">
            <a:spAutoFit/>
          </a:bodyPr>
          <a:lstStyle/>
          <a:p>
            <a:pPr defTabSz="1219170">
              <a:buClr>
                <a:srgbClr val="000000"/>
              </a:buClr>
              <a:buSzPts val="3300"/>
              <a:defRPr/>
            </a:pPr>
            <a:r>
              <a:rPr lang="en" sz="4400" b="1" kern="0" dirty="0" smtClean="0">
                <a:solidFill>
                  <a:srgbClr val="FFFFFF"/>
                </a:solidFill>
                <a:latin typeface="Roboto"/>
                <a:ea typeface="Roboto"/>
                <a:cs typeface="Roboto"/>
                <a:sym typeface="Roboto"/>
              </a:rPr>
              <a:t>What is Regression </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56592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600"/>
            <a:ext cx="10515600" cy="1325563"/>
          </a:xfrm>
        </p:spPr>
        <p:txBody>
          <a:bodyPr/>
          <a:lstStyle/>
          <a:p>
            <a:r>
              <a:rPr lang="en-US" b="1" dirty="0"/>
              <a:t>What is Regression?</a:t>
            </a:r>
          </a:p>
        </p:txBody>
      </p:sp>
      <p:sp>
        <p:nvSpPr>
          <p:cNvPr id="3" name="Content Placeholder 2"/>
          <p:cNvSpPr>
            <a:spLocks noGrp="1"/>
          </p:cNvSpPr>
          <p:nvPr>
            <p:ph idx="1"/>
          </p:nvPr>
        </p:nvSpPr>
        <p:spPr>
          <a:xfrm>
            <a:off x="838800" y="1825200"/>
            <a:ext cx="10515600" cy="2216288"/>
          </a:xfrm>
        </p:spPr>
        <p:txBody>
          <a:bodyPr>
            <a:normAutofit/>
          </a:bodyPr>
          <a:lstStyle/>
          <a:p>
            <a:pPr>
              <a:buClr>
                <a:schemeClr val="bg1"/>
              </a:buClr>
              <a:buFont typeface="Wingdings" panose="05000000000000000000" pitchFamily="2" charset="2"/>
              <a:buChar char="§"/>
            </a:pPr>
            <a:r>
              <a:rPr lang="en-US" sz="1400" dirty="0"/>
              <a:t>A regression line is a mathematical formula that quantifies the general relationship between a predictor/independent (or known) variable x and the target/dependent (or the unknown) variable y</a:t>
            </a:r>
            <a:r>
              <a:rPr lang="en-US" sz="1400" dirty="0" smtClean="0"/>
              <a:t>.</a:t>
            </a:r>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Below is the regression line. If we have the data of x and y then we can build a model to generalize their relation.</a:t>
            </a:r>
          </a:p>
          <a:p>
            <a:pPr marL="0" indent="0">
              <a:buNone/>
            </a:pPr>
            <a:endParaRPr lang="en-US" sz="1400" dirty="0"/>
          </a:p>
        </p:txBody>
      </p:sp>
      <p:pic>
        <p:nvPicPr>
          <p:cNvPr id="4" name="Picture 3"/>
          <p:cNvPicPr>
            <a:picLocks noChangeAspect="1"/>
          </p:cNvPicPr>
          <p:nvPr/>
        </p:nvPicPr>
        <p:blipFill>
          <a:blip r:embed="rId2"/>
          <a:stretch>
            <a:fillRect/>
          </a:stretch>
        </p:blipFill>
        <p:spPr>
          <a:xfrm>
            <a:off x="3478706" y="3276013"/>
            <a:ext cx="2538636" cy="765475"/>
          </a:xfrm>
          <a:prstGeom prst="rect">
            <a:avLst/>
          </a:prstGeom>
        </p:spPr>
      </p:pic>
      <p:sp>
        <p:nvSpPr>
          <p:cNvPr id="5" name="Rectangle 4"/>
          <p:cNvSpPr/>
          <p:nvPr/>
        </p:nvSpPr>
        <p:spPr>
          <a:xfrm>
            <a:off x="838800" y="4648369"/>
            <a:ext cx="9937652" cy="523220"/>
          </a:xfrm>
          <a:prstGeom prst="rect">
            <a:avLst/>
          </a:prstGeom>
        </p:spPr>
        <p:txBody>
          <a:bodyPr wrap="square">
            <a:spAutoFit/>
          </a:bodyPr>
          <a:lstStyle/>
          <a:p>
            <a:pPr marL="285750" indent="-285750">
              <a:buClr>
                <a:schemeClr val="bg1"/>
              </a:buCl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When it contains a Single predictor variable, it is called as Simple Linear Regression.</a:t>
            </a:r>
          </a:p>
          <a:p>
            <a:pPr marL="285750" indent="-285750">
              <a:buClr>
                <a:schemeClr val="bg1"/>
              </a:buCl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And when it contains more than one predictor variable, it is called as Multiple Linear Regression.</a:t>
            </a:r>
          </a:p>
        </p:txBody>
      </p:sp>
    </p:spTree>
    <p:extLst>
      <p:ext uri="{BB962C8B-B14F-4D97-AF65-F5344CB8AC3E}">
        <p14:creationId xmlns:p14="http://schemas.microsoft.com/office/powerpoint/2010/main" val="2155194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230650" y="1690688"/>
            <a:ext cx="6651312" cy="4035902"/>
          </a:xfrm>
          <a:prstGeom prst="rect">
            <a:avLst/>
          </a:prstGeom>
        </p:spPr>
      </p:pic>
      <p:cxnSp>
        <p:nvCxnSpPr>
          <p:cNvPr id="10" name="Straight Connector 9"/>
          <p:cNvCxnSpPr/>
          <p:nvPr/>
        </p:nvCxnSpPr>
        <p:spPr>
          <a:xfrm flipV="1">
            <a:off x="2882195" y="2261318"/>
            <a:ext cx="4823791" cy="25046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smtClean="0"/>
              <a:t>Regression</a:t>
            </a:r>
            <a:endParaRPr lang="en-US" b="1" dirty="0"/>
          </a:p>
        </p:txBody>
      </p:sp>
    </p:spTree>
    <p:extLst>
      <p:ext uri="{BB962C8B-B14F-4D97-AF65-F5344CB8AC3E}">
        <p14:creationId xmlns:p14="http://schemas.microsoft.com/office/powerpoint/2010/main" val="1963650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14002" y="1825625"/>
            <a:ext cx="8163996" cy="4351338"/>
          </a:xfrm>
          <a:prstGeom prst="rect">
            <a:avLst/>
          </a:prstGeom>
        </p:spPr>
      </p:pic>
      <p:sp>
        <p:nvSpPr>
          <p:cNvPr id="5"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smtClean="0"/>
              <a:t>Regression</a:t>
            </a:r>
            <a:r>
              <a:rPr lang="en-US" b="1" dirty="0"/>
              <a:t> </a:t>
            </a:r>
            <a:r>
              <a:rPr lang="en-US" b="1" dirty="0" smtClean="0"/>
              <a:t>Line Fitting</a:t>
            </a:r>
            <a:endParaRPr lang="en-US" b="1" dirty="0"/>
          </a:p>
        </p:txBody>
      </p:sp>
    </p:spTree>
    <p:extLst>
      <p:ext uri="{BB962C8B-B14F-4D97-AF65-F5344CB8AC3E}">
        <p14:creationId xmlns:p14="http://schemas.microsoft.com/office/powerpoint/2010/main" val="3619051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72122" y="2983174"/>
            <a:ext cx="6047756" cy="2036240"/>
          </a:xfrm>
          <a:prstGeom prst="rect">
            <a:avLst/>
          </a:prstGeom>
        </p:spPr>
      </p:pic>
      <p:sp>
        <p:nvSpPr>
          <p:cNvPr id="5"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smtClean="0"/>
              <a:t>Regression</a:t>
            </a:r>
            <a:r>
              <a:rPr lang="en-US" b="1" dirty="0"/>
              <a:t> </a:t>
            </a:r>
            <a:r>
              <a:rPr lang="en-US" b="1" dirty="0" smtClean="0"/>
              <a:t>Line Fitting</a:t>
            </a:r>
            <a:endParaRPr lang="en-US" b="1" dirty="0"/>
          </a:p>
        </p:txBody>
      </p:sp>
    </p:spTree>
    <p:extLst>
      <p:ext uri="{BB962C8B-B14F-4D97-AF65-F5344CB8AC3E}">
        <p14:creationId xmlns:p14="http://schemas.microsoft.com/office/powerpoint/2010/main" val="208207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70344" y="1983343"/>
            <a:ext cx="6651312" cy="4035902"/>
          </a:xfrm>
          <a:prstGeom prst="rect">
            <a:avLst/>
          </a:prstGeom>
        </p:spPr>
      </p:pic>
      <p:cxnSp>
        <p:nvCxnSpPr>
          <p:cNvPr id="6" name="Straight Connector 5"/>
          <p:cNvCxnSpPr/>
          <p:nvPr/>
        </p:nvCxnSpPr>
        <p:spPr>
          <a:xfrm flipV="1">
            <a:off x="3530991" y="2518117"/>
            <a:ext cx="4670474" cy="24055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643532" y="2644726"/>
            <a:ext cx="4529797" cy="22086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530991" y="2616591"/>
            <a:ext cx="4670474" cy="218049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smtClean="0"/>
              <a:t>Regression</a:t>
            </a:r>
            <a:r>
              <a:rPr lang="en-US" b="1" dirty="0"/>
              <a:t> </a:t>
            </a:r>
            <a:r>
              <a:rPr lang="en-US" b="1" dirty="0" smtClean="0"/>
              <a:t>Line Fitting</a:t>
            </a:r>
            <a:br>
              <a:rPr lang="en-US" b="1" dirty="0" smtClean="0"/>
            </a:br>
            <a:r>
              <a:rPr lang="en-US" b="1" dirty="0" smtClean="0"/>
              <a:t/>
            </a:r>
            <a:br>
              <a:rPr lang="en-US" b="1" dirty="0" smtClean="0"/>
            </a:br>
            <a:r>
              <a:rPr lang="en-IN" sz="1600" dirty="0"/>
              <a:t>What is the best fit for our data ?</a:t>
            </a:r>
            <a:endParaRPr lang="en-US" sz="1600" b="1" dirty="0"/>
          </a:p>
        </p:txBody>
      </p:sp>
    </p:spTree>
    <p:extLst>
      <p:ext uri="{BB962C8B-B14F-4D97-AF65-F5344CB8AC3E}">
        <p14:creationId xmlns:p14="http://schemas.microsoft.com/office/powerpoint/2010/main" val="390742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271" y="1607850"/>
            <a:ext cx="10515600" cy="1973587"/>
          </a:xfrm>
        </p:spPr>
        <p:txBody>
          <a:bodyPr/>
          <a:lstStyle/>
          <a:p>
            <a:endParaRPr lang="en-IN" dirty="0"/>
          </a:p>
          <a:p>
            <a:endParaRPr lang="en-IN" dirty="0"/>
          </a:p>
          <a:p>
            <a:endParaRPr lang="en-IN" dirty="0"/>
          </a:p>
          <a:p>
            <a:endParaRPr lang="en-IN" dirty="0"/>
          </a:p>
          <a:p>
            <a:endParaRPr lang="en-IN" dirty="0"/>
          </a:p>
          <a:p>
            <a:endParaRPr lang="en-US" dirty="0"/>
          </a:p>
        </p:txBody>
      </p:sp>
      <p:cxnSp>
        <p:nvCxnSpPr>
          <p:cNvPr id="4" name="Straight Connector 3"/>
          <p:cNvCxnSpPr/>
          <p:nvPr/>
        </p:nvCxnSpPr>
        <p:spPr>
          <a:xfrm>
            <a:off x="3318475" y="2470175"/>
            <a:ext cx="0" cy="248936"/>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p:cNvCxnSpPr/>
          <p:nvPr/>
        </p:nvCxnSpPr>
        <p:spPr>
          <a:xfrm>
            <a:off x="6268006" y="2411763"/>
            <a:ext cx="563" cy="365760"/>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5284829" y="2411763"/>
            <a:ext cx="0" cy="904233"/>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7251746" y="2411763"/>
            <a:ext cx="563" cy="64008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8235487" y="2411763"/>
            <a:ext cx="0" cy="27432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4301652" y="2411763"/>
            <a:ext cx="0" cy="1188720"/>
          </a:xfrm>
          <a:prstGeom prst="line">
            <a:avLst/>
          </a:prstGeom>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842010" y="3831330"/>
            <a:ext cx="10515600" cy="1169551"/>
          </a:xfrm>
          <a:prstGeom prst="rect">
            <a:avLst/>
          </a:prstGeom>
        </p:spPr>
        <p:txBody>
          <a:bodyPr wrap="square">
            <a:spAutoFit/>
          </a:bodyPr>
          <a:lstStyle/>
          <a:p>
            <a:pPr marL="285750" indent="-285750">
              <a:buClr>
                <a:schemeClr val="bg1"/>
              </a:buCl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The best line will have the minimum error.</a:t>
            </a:r>
          </a:p>
          <a:p>
            <a:pPr marL="285750" indent="-285750">
              <a:buClr>
                <a:schemeClr val="bg1"/>
              </a:buCl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Some errors are positive and some errors are negative. Taking their sum is not a good idea</a:t>
            </a:r>
          </a:p>
          <a:p>
            <a:pPr marL="285750" indent="-285750">
              <a:buClr>
                <a:schemeClr val="bg1"/>
              </a:buCl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We can either minimize the  squared sum of errors Or we can minimize the absolute sum of errors.</a:t>
            </a:r>
          </a:p>
          <a:p>
            <a:pPr marL="285750" indent="-285750">
              <a:buClr>
                <a:schemeClr val="bg1"/>
              </a:buCl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Squared sum of errors is mathematically convenient to minimize.</a:t>
            </a:r>
          </a:p>
          <a:p>
            <a:pPr marL="285750" indent="-285750">
              <a:buClr>
                <a:schemeClr val="bg1"/>
              </a:buClr>
              <a:buFont typeface="Wingdings" panose="05000000000000000000" pitchFamily="2" charset="2"/>
              <a:buChar char="§"/>
            </a:pPr>
            <a:r>
              <a:rPr lang="en-US" sz="1400" dirty="0">
                <a:solidFill>
                  <a:schemeClr val="bg1"/>
                </a:solidFill>
                <a:latin typeface="Roboto" panose="02000000000000000000" pitchFamily="2" charset="0"/>
                <a:ea typeface="Roboto" panose="02000000000000000000" pitchFamily="2" charset="0"/>
              </a:rPr>
              <a:t>The method of minimizing squared sum of errors is called Least Squared Method of Regression.</a:t>
            </a:r>
          </a:p>
        </p:txBody>
      </p:sp>
      <p:sp>
        <p:nvSpPr>
          <p:cNvPr id="12"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smtClean="0"/>
              <a:t>Minimizing the Error</a:t>
            </a:r>
            <a:endParaRPr lang="en-US" sz="1600" b="1" dirty="0"/>
          </a:p>
        </p:txBody>
      </p:sp>
    </p:spTree>
    <p:extLst>
      <p:ext uri="{BB962C8B-B14F-4D97-AF65-F5344CB8AC3E}">
        <p14:creationId xmlns:p14="http://schemas.microsoft.com/office/powerpoint/2010/main" val="298576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800" y="1807200"/>
            <a:ext cx="10515600" cy="2492375"/>
          </a:xfrm>
        </p:spPr>
        <p:txBody>
          <a:bodyPr>
            <a:noAutofit/>
          </a:bodyPr>
          <a:lstStyle/>
          <a:p>
            <a:pPr>
              <a:buClr>
                <a:schemeClr val="bg1"/>
              </a:buClr>
              <a:buFont typeface="Wingdings" panose="05000000000000000000" pitchFamily="2" charset="2"/>
              <a:buChar char="§"/>
            </a:pPr>
            <a:r>
              <a:rPr lang="en-US" sz="1400" dirty="0"/>
              <a:t>X: x1, x2, x3, x4, x5, x6, x7,……..</a:t>
            </a:r>
          </a:p>
          <a:p>
            <a:pPr>
              <a:buClr>
                <a:schemeClr val="bg1"/>
              </a:buClr>
              <a:buFont typeface="Wingdings" panose="05000000000000000000" pitchFamily="2" charset="2"/>
              <a:buChar char="§"/>
            </a:pPr>
            <a:r>
              <a:rPr lang="en-US" sz="1400" dirty="0"/>
              <a:t>Y:y1, y2, y3, y4, y5, y6, y7…….</a:t>
            </a:r>
          </a:p>
          <a:p>
            <a:pPr>
              <a:buClr>
                <a:schemeClr val="bg1"/>
              </a:buClr>
              <a:buFont typeface="Wingdings" panose="05000000000000000000" pitchFamily="2" charset="2"/>
              <a:buChar char="§"/>
            </a:pPr>
            <a:r>
              <a:rPr lang="en-US" sz="1400" dirty="0"/>
              <a:t>Imagine a line through all the points</a:t>
            </a:r>
          </a:p>
          <a:p>
            <a:pPr>
              <a:buClr>
                <a:schemeClr val="bg1"/>
              </a:buClr>
              <a:buFont typeface="Wingdings" panose="05000000000000000000" pitchFamily="2" charset="2"/>
              <a:buChar char="§"/>
            </a:pPr>
            <a:r>
              <a:rPr lang="en-US" sz="1400" dirty="0"/>
              <a:t>Deviation from each point (residual or error)</a:t>
            </a:r>
          </a:p>
          <a:p>
            <a:pPr>
              <a:buClr>
                <a:schemeClr val="bg1"/>
              </a:buClr>
              <a:buFont typeface="Wingdings" panose="05000000000000000000" pitchFamily="2" charset="2"/>
              <a:buChar char="§"/>
            </a:pPr>
            <a:r>
              <a:rPr lang="en-US" sz="1400" dirty="0"/>
              <a:t>Square of the deviation</a:t>
            </a:r>
          </a:p>
          <a:p>
            <a:pPr>
              <a:buClr>
                <a:schemeClr val="bg1"/>
              </a:buClr>
              <a:buFont typeface="Wingdings" panose="05000000000000000000" pitchFamily="2" charset="2"/>
              <a:buChar char="§"/>
            </a:pPr>
            <a:r>
              <a:rPr lang="en-US" sz="1400" dirty="0"/>
              <a:t>Minimizing sum of squares of deviation</a:t>
            </a:r>
          </a:p>
        </p:txBody>
      </p:sp>
      <p:graphicFrame>
        <p:nvGraphicFramePr>
          <p:cNvPr id="4" name="Object 3"/>
          <p:cNvGraphicFramePr>
            <a:graphicFrameLocks noChangeAspect="1"/>
          </p:cNvGraphicFramePr>
          <p:nvPr>
            <p:extLst>
              <p:ext uri="{D42A27DB-BD31-4B8C-83A1-F6EECF244321}">
                <p14:modId xmlns:p14="http://schemas.microsoft.com/office/powerpoint/2010/main" val="698124982"/>
              </p:ext>
            </p:extLst>
          </p:nvPr>
        </p:nvGraphicFramePr>
        <p:xfrm>
          <a:off x="2545313" y="4272056"/>
          <a:ext cx="5805974" cy="974725"/>
        </p:xfrm>
        <a:graphic>
          <a:graphicData uri="http://schemas.openxmlformats.org/presentationml/2006/ole">
            <mc:AlternateContent xmlns:mc="http://schemas.openxmlformats.org/markup-compatibility/2006">
              <mc:Choice xmlns:v="urn:schemas-microsoft-com:vml" Requires="v">
                <p:oleObj spid="_x0000_s2116" name="Equation" r:id="rId3" imgW="1688760" imgH="533160" progId="Equation.3">
                  <p:embed/>
                </p:oleObj>
              </mc:Choice>
              <mc:Fallback>
                <p:oleObj name="Equation" r:id="rId3" imgW="1688760" imgH="533160" progId="Equation.3">
                  <p:embed/>
                  <p:pic>
                    <p:nvPicPr>
                      <p:cNvPr id="0" name=""/>
                      <p:cNvPicPr>
                        <a:picLocks noChangeAspect="1" noChangeArrowheads="1"/>
                      </p:cNvPicPr>
                      <p:nvPr/>
                    </p:nvPicPr>
                    <p:blipFill>
                      <a:blip r:embed="rId4"/>
                      <a:srcRect/>
                      <a:stretch>
                        <a:fillRect/>
                      </a:stretch>
                    </p:blipFill>
                    <p:spPr bwMode="auto">
                      <a:xfrm>
                        <a:off x="2545313" y="4272056"/>
                        <a:ext cx="5805974" cy="974725"/>
                      </a:xfrm>
                      <a:prstGeom prst="rect">
                        <a:avLst/>
                      </a:prstGeom>
                      <a:solidFill>
                        <a:srgbClr val="FFFFCC"/>
                      </a:solidFill>
                      <a:ln w="9525">
                        <a:solidFill>
                          <a:schemeClr val="tx1"/>
                        </a:solidFill>
                        <a:miter lim="800000"/>
                        <a:headEnd/>
                        <a:tailEnd/>
                      </a:ln>
                      <a:effectLst/>
                    </p:spPr>
                  </p:pic>
                </p:oleObj>
              </mc:Fallback>
            </mc:AlternateContent>
          </a:graphicData>
        </a:graphic>
      </p:graphicFrame>
      <p:sp>
        <p:nvSpPr>
          <p:cNvPr id="5" name="Rectangle 4"/>
          <p:cNvSpPr/>
          <p:nvPr/>
        </p:nvSpPr>
        <p:spPr>
          <a:xfrm>
            <a:off x="2400300" y="5307177"/>
            <a:ext cx="6096000" cy="523220"/>
          </a:xfrm>
          <a:prstGeom prst="rect">
            <a:avLst/>
          </a:prstGeom>
        </p:spPr>
        <p:txBody>
          <a:bodyPr>
            <a:spAutoFit/>
          </a:bodyPr>
          <a:lstStyle/>
          <a:p>
            <a:pPr marL="320675" indent="-320675" defTabSz="852488"/>
            <a:r>
              <a:rPr lang="en-US" sz="1400" dirty="0">
                <a:solidFill>
                  <a:schemeClr val="bg1"/>
                </a:solidFill>
                <a:latin typeface="Roboto" panose="02000000000000000000" pitchFamily="2" charset="0"/>
                <a:ea typeface="Roboto" panose="02000000000000000000" pitchFamily="2" charset="0"/>
              </a:rPr>
              <a:t>      beta</a:t>
            </a:r>
            <a:r>
              <a:rPr lang="en-US" sz="1400" baseline="-25000" dirty="0">
                <a:solidFill>
                  <a:schemeClr val="bg1"/>
                </a:solidFill>
                <a:latin typeface="Roboto" panose="02000000000000000000" pitchFamily="2" charset="0"/>
                <a:ea typeface="Roboto" panose="02000000000000000000" pitchFamily="2" charset="0"/>
              </a:rPr>
              <a:t>0</a:t>
            </a:r>
            <a:r>
              <a:rPr lang="en-US" sz="1400" dirty="0">
                <a:solidFill>
                  <a:schemeClr val="bg1"/>
                </a:solidFill>
                <a:latin typeface="Roboto" panose="02000000000000000000" pitchFamily="2" charset="0"/>
                <a:ea typeface="Roboto" panose="02000000000000000000" pitchFamily="2" charset="0"/>
              </a:rPr>
              <a:t>  and  beta</a:t>
            </a:r>
            <a:r>
              <a:rPr lang="en-US" sz="1400" baseline="-25000" dirty="0">
                <a:solidFill>
                  <a:schemeClr val="bg1"/>
                </a:solidFill>
                <a:latin typeface="Roboto" panose="02000000000000000000" pitchFamily="2" charset="0"/>
                <a:ea typeface="Roboto" panose="02000000000000000000" pitchFamily="2" charset="0"/>
              </a:rPr>
              <a:t>1</a:t>
            </a:r>
            <a:r>
              <a:rPr lang="en-US" sz="1400" dirty="0">
                <a:solidFill>
                  <a:schemeClr val="bg1"/>
                </a:solidFill>
                <a:latin typeface="Roboto" panose="02000000000000000000" pitchFamily="2" charset="0"/>
                <a:ea typeface="Roboto" panose="02000000000000000000" pitchFamily="2" charset="0"/>
              </a:rPr>
              <a:t>  are obtained by minimizing the sum of the squared residuals</a:t>
            </a:r>
          </a:p>
        </p:txBody>
      </p:sp>
      <p:sp>
        <p:nvSpPr>
          <p:cNvPr id="6"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a:t>Least Squares Estimation</a:t>
            </a:r>
            <a:endParaRPr lang="en-US" sz="1600" b="1" dirty="0"/>
          </a:p>
        </p:txBody>
      </p:sp>
    </p:spTree>
    <p:extLst>
      <p:ext uri="{BB962C8B-B14F-4D97-AF65-F5344CB8AC3E}">
        <p14:creationId xmlns:p14="http://schemas.microsoft.com/office/powerpoint/2010/main" val="375171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3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3" name="Google Shape;63;p38"/>
          <p:cNvSpPr txBox="1"/>
          <p:nvPr/>
        </p:nvSpPr>
        <p:spPr>
          <a:xfrm>
            <a:off x="955200" y="566400"/>
            <a:ext cx="5932000" cy="820633"/>
          </a:xfrm>
          <a:prstGeom prst="rect">
            <a:avLst/>
          </a:prstGeom>
          <a:noFill/>
          <a:ln>
            <a:noFill/>
          </a:ln>
        </p:spPr>
        <p:txBody>
          <a:bodyPr spcFirstLastPara="1" wrap="square" lIns="121900" tIns="121900" rIns="121900" bIns="121900" anchor="t" anchorCtr="0">
            <a:spAutoFit/>
          </a:bodyPr>
          <a:lstStyle/>
          <a:p>
            <a:pPr defTabSz="1219170">
              <a:buClr>
                <a:srgbClr val="000000"/>
              </a:buClr>
              <a:buSzPts val="2800"/>
            </a:pPr>
            <a:r>
              <a:rPr lang="en-US" sz="3733" b="1" kern="0">
                <a:solidFill>
                  <a:srgbClr val="FFFFFF"/>
                </a:solidFill>
                <a:latin typeface="Roboto"/>
                <a:ea typeface="Roboto"/>
                <a:cs typeface="Roboto"/>
                <a:sym typeface="Roboto"/>
              </a:rPr>
              <a:t>Objectives</a:t>
            </a:r>
            <a:endParaRPr sz="1867" kern="0">
              <a:solidFill>
                <a:srgbClr val="000000"/>
              </a:solidFill>
              <a:latin typeface="Arial"/>
              <a:ea typeface="Arial"/>
              <a:cs typeface="Arial"/>
              <a:sym typeface="Arial"/>
            </a:endParaRPr>
          </a:p>
        </p:txBody>
      </p:sp>
      <p:sp>
        <p:nvSpPr>
          <p:cNvPr id="64" name="Google Shape;64;p38"/>
          <p:cNvSpPr txBox="1"/>
          <p:nvPr/>
        </p:nvSpPr>
        <p:spPr>
          <a:xfrm>
            <a:off x="967361" y="1988773"/>
            <a:ext cx="798000" cy="956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3200"/>
            </a:pPr>
            <a:r>
              <a:rPr lang="en-US" sz="3600" kern="0">
                <a:solidFill>
                  <a:srgbClr val="FFF2EB"/>
                </a:solidFill>
                <a:latin typeface="Roboto Mono"/>
                <a:ea typeface="Roboto Mono"/>
                <a:cs typeface="Roboto Mono"/>
                <a:sym typeface="Roboto Mono"/>
              </a:rPr>
              <a:t>01</a:t>
            </a:r>
            <a:endParaRPr sz="3600" kern="0">
              <a:solidFill>
                <a:srgbClr val="FFF2EB"/>
              </a:solidFill>
              <a:latin typeface="Roboto Mono"/>
              <a:ea typeface="Roboto Mono"/>
              <a:cs typeface="Roboto Mono"/>
              <a:sym typeface="Roboto Mono"/>
            </a:endParaRPr>
          </a:p>
        </p:txBody>
      </p:sp>
      <p:grpSp>
        <p:nvGrpSpPr>
          <p:cNvPr id="65" name="Google Shape;65;p38"/>
          <p:cNvGrpSpPr/>
          <p:nvPr/>
        </p:nvGrpSpPr>
        <p:grpSpPr>
          <a:xfrm>
            <a:off x="1636672" y="2132837"/>
            <a:ext cx="4400335" cy="533569"/>
            <a:chOff x="1227503" y="2017369"/>
            <a:chExt cx="3300251" cy="400177"/>
          </a:xfrm>
        </p:grpSpPr>
        <p:cxnSp>
          <p:nvCxnSpPr>
            <p:cNvPr id="66" name="Google Shape;66;p38"/>
            <p:cNvCxnSpPr/>
            <p:nvPr/>
          </p:nvCxnSpPr>
          <p:spPr>
            <a:xfrm>
              <a:off x="1288580" y="2018400"/>
              <a:ext cx="0" cy="390600"/>
            </a:xfrm>
            <a:prstGeom prst="straightConnector1">
              <a:avLst/>
            </a:prstGeom>
            <a:noFill/>
            <a:ln w="9525" cap="flat" cmpd="sng">
              <a:solidFill>
                <a:srgbClr val="FCD3CF"/>
              </a:solidFill>
              <a:prstDash val="solid"/>
              <a:round/>
              <a:headEnd type="none" w="sm" len="sm"/>
              <a:tailEnd type="none" w="sm" len="sm"/>
            </a:ln>
          </p:spPr>
        </p:cxnSp>
        <p:sp>
          <p:nvSpPr>
            <p:cNvPr id="67" name="Google Shape;67;p38"/>
            <p:cNvSpPr txBox="1"/>
            <p:nvPr/>
          </p:nvSpPr>
          <p:spPr>
            <a:xfrm>
              <a:off x="1227503" y="2017369"/>
              <a:ext cx="3300251"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Understanding Correlation and it's </a:t>
              </a:r>
              <a:r>
                <a:rPr lang="en-US" dirty="0" smtClean="0">
                  <a:solidFill>
                    <a:schemeClr val="bg1"/>
                  </a:solidFill>
                  <a:latin typeface="Roboto" panose="02000000000000000000" pitchFamily="2" charset="0"/>
                  <a:ea typeface="Roboto" panose="02000000000000000000" pitchFamily="2" charset="0"/>
                </a:rPr>
                <a:t>use</a:t>
              </a:r>
              <a:endParaRPr lang="en-US" dirty="0">
                <a:solidFill>
                  <a:schemeClr val="bg1"/>
                </a:solidFill>
                <a:latin typeface="Roboto" panose="02000000000000000000" pitchFamily="2" charset="0"/>
                <a:ea typeface="Roboto" panose="02000000000000000000" pitchFamily="2" charset="0"/>
              </a:endParaRPr>
            </a:p>
          </p:txBody>
        </p:sp>
      </p:grpSp>
      <p:grpSp>
        <p:nvGrpSpPr>
          <p:cNvPr id="70" name="Google Shape;70;p38"/>
          <p:cNvGrpSpPr/>
          <p:nvPr/>
        </p:nvGrpSpPr>
        <p:grpSpPr>
          <a:xfrm>
            <a:off x="967362" y="3903268"/>
            <a:ext cx="4155244" cy="956000"/>
            <a:chOff x="699883" y="3438400"/>
            <a:chExt cx="3116433" cy="717000"/>
          </a:xfrm>
        </p:grpSpPr>
        <p:sp>
          <p:nvSpPr>
            <p:cNvPr id="71" name="Google Shape;71;p38"/>
            <p:cNvSpPr txBox="1"/>
            <p:nvPr/>
          </p:nvSpPr>
          <p:spPr>
            <a:xfrm>
              <a:off x="699883" y="3438400"/>
              <a:ext cx="598500" cy="717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3200"/>
              </a:pPr>
              <a:r>
                <a:rPr lang="en-US" sz="3600" kern="0">
                  <a:solidFill>
                    <a:srgbClr val="FFF2EB"/>
                  </a:solidFill>
                  <a:latin typeface="Roboto Mono"/>
                  <a:ea typeface="Roboto Mono"/>
                  <a:cs typeface="Roboto Mono"/>
                  <a:sym typeface="Roboto Mono"/>
                </a:rPr>
                <a:t>03</a:t>
              </a:r>
              <a:endParaRPr sz="3600" kern="0">
                <a:solidFill>
                  <a:srgbClr val="FFF2EB"/>
                </a:solidFill>
                <a:latin typeface="Roboto Mono"/>
                <a:ea typeface="Roboto Mono"/>
                <a:cs typeface="Roboto Mono"/>
                <a:sym typeface="Roboto Mono"/>
              </a:endParaRPr>
            </a:p>
          </p:txBody>
        </p:sp>
        <p:cxnSp>
          <p:nvCxnSpPr>
            <p:cNvPr id="72" name="Google Shape;72;p38"/>
            <p:cNvCxnSpPr/>
            <p:nvPr/>
          </p:nvCxnSpPr>
          <p:spPr>
            <a:xfrm>
              <a:off x="1262942" y="3547478"/>
              <a:ext cx="0" cy="390600"/>
            </a:xfrm>
            <a:prstGeom prst="straightConnector1">
              <a:avLst/>
            </a:prstGeom>
            <a:noFill/>
            <a:ln w="9525" cap="flat" cmpd="sng">
              <a:solidFill>
                <a:srgbClr val="FCD3CF"/>
              </a:solidFill>
              <a:prstDash val="solid"/>
              <a:round/>
              <a:headEnd type="none" w="sm" len="sm"/>
              <a:tailEnd type="none" w="sm" len="sm"/>
            </a:ln>
          </p:spPr>
        </p:cxnSp>
        <p:sp>
          <p:nvSpPr>
            <p:cNvPr id="73" name="Google Shape;73;p38"/>
            <p:cNvSpPr txBox="1"/>
            <p:nvPr/>
          </p:nvSpPr>
          <p:spPr>
            <a:xfrm>
              <a:off x="1201865" y="3545521"/>
              <a:ext cx="2614451"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Simple Linear </a:t>
              </a:r>
              <a:r>
                <a:rPr lang="en-US" dirty="0" smtClean="0">
                  <a:solidFill>
                    <a:schemeClr val="bg1"/>
                  </a:solidFill>
                  <a:latin typeface="Roboto" panose="02000000000000000000" pitchFamily="2" charset="0"/>
                  <a:ea typeface="Roboto" panose="02000000000000000000" pitchFamily="2" charset="0"/>
                </a:rPr>
                <a:t>Regression</a:t>
              </a:r>
              <a:endParaRPr lang="en-US" dirty="0">
                <a:solidFill>
                  <a:schemeClr val="bg1"/>
                </a:solidFill>
                <a:latin typeface="Roboto" panose="02000000000000000000" pitchFamily="2" charset="0"/>
                <a:ea typeface="Roboto" panose="02000000000000000000" pitchFamily="2" charset="0"/>
              </a:endParaRPr>
            </a:p>
          </p:txBody>
        </p:sp>
      </p:grpSp>
      <p:grpSp>
        <p:nvGrpSpPr>
          <p:cNvPr id="77" name="Google Shape;77;p38"/>
          <p:cNvGrpSpPr/>
          <p:nvPr/>
        </p:nvGrpSpPr>
        <p:grpSpPr>
          <a:xfrm>
            <a:off x="967362" y="2949625"/>
            <a:ext cx="5256457" cy="956000"/>
            <a:chOff x="699883" y="2723571"/>
            <a:chExt cx="3942343" cy="717000"/>
          </a:xfrm>
        </p:grpSpPr>
        <p:sp>
          <p:nvSpPr>
            <p:cNvPr id="78" name="Google Shape;78;p38"/>
            <p:cNvSpPr txBox="1"/>
            <p:nvPr/>
          </p:nvSpPr>
          <p:spPr>
            <a:xfrm>
              <a:off x="699883" y="2723571"/>
              <a:ext cx="598500" cy="717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3200"/>
              </a:pPr>
              <a:r>
                <a:rPr lang="en-US" sz="3600" kern="0">
                  <a:solidFill>
                    <a:srgbClr val="FFF2EB"/>
                  </a:solidFill>
                  <a:latin typeface="Roboto Mono"/>
                  <a:ea typeface="Roboto Mono"/>
                  <a:cs typeface="Roboto Mono"/>
                  <a:sym typeface="Roboto Mono"/>
                </a:rPr>
                <a:t>02</a:t>
              </a:r>
              <a:endParaRPr sz="3600" kern="0">
                <a:solidFill>
                  <a:srgbClr val="FFF2EB"/>
                </a:solidFill>
                <a:latin typeface="Roboto Mono"/>
                <a:ea typeface="Roboto Mono"/>
                <a:cs typeface="Roboto Mono"/>
                <a:sym typeface="Roboto Mono"/>
              </a:endParaRPr>
            </a:p>
          </p:txBody>
        </p:sp>
        <p:cxnSp>
          <p:nvCxnSpPr>
            <p:cNvPr id="79" name="Google Shape;79;p38"/>
            <p:cNvCxnSpPr/>
            <p:nvPr/>
          </p:nvCxnSpPr>
          <p:spPr>
            <a:xfrm>
              <a:off x="1262942" y="2832649"/>
              <a:ext cx="0" cy="390600"/>
            </a:xfrm>
            <a:prstGeom prst="straightConnector1">
              <a:avLst/>
            </a:prstGeom>
            <a:noFill/>
            <a:ln w="9525" cap="flat" cmpd="sng">
              <a:solidFill>
                <a:srgbClr val="FCD3CF"/>
              </a:solidFill>
              <a:prstDash val="solid"/>
              <a:round/>
              <a:headEnd type="none" w="sm" len="sm"/>
              <a:tailEnd type="none" w="sm" len="sm"/>
            </a:ln>
          </p:spPr>
        </p:cxnSp>
        <p:sp>
          <p:nvSpPr>
            <p:cNvPr id="80" name="Google Shape;80;p38"/>
            <p:cNvSpPr txBox="1"/>
            <p:nvPr/>
          </p:nvSpPr>
          <p:spPr>
            <a:xfrm>
              <a:off x="1201865" y="2831618"/>
              <a:ext cx="3440361"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From correlation to </a:t>
              </a:r>
              <a:r>
                <a:rPr lang="en-US" dirty="0" smtClean="0">
                  <a:solidFill>
                    <a:schemeClr val="bg1"/>
                  </a:solidFill>
                  <a:latin typeface="Roboto" panose="02000000000000000000" pitchFamily="2" charset="0"/>
                  <a:ea typeface="Roboto" panose="02000000000000000000" pitchFamily="2" charset="0"/>
                </a:rPr>
                <a:t>regression</a:t>
              </a:r>
              <a:endParaRPr lang="en-US" dirty="0">
                <a:solidFill>
                  <a:schemeClr val="bg1"/>
                </a:solidFill>
                <a:latin typeface="Roboto" panose="02000000000000000000" pitchFamily="2" charset="0"/>
                <a:ea typeface="Roboto" panose="02000000000000000000" pitchFamily="2" charset="0"/>
              </a:endParaRPr>
            </a:p>
          </p:txBody>
        </p:sp>
      </p:grpSp>
      <p:grpSp>
        <p:nvGrpSpPr>
          <p:cNvPr id="85" name="Google Shape;85;p38"/>
          <p:cNvGrpSpPr/>
          <p:nvPr/>
        </p:nvGrpSpPr>
        <p:grpSpPr>
          <a:xfrm>
            <a:off x="967362" y="4853228"/>
            <a:ext cx="4705852" cy="956000"/>
            <a:chOff x="699883" y="3438400"/>
            <a:chExt cx="3529389" cy="717000"/>
          </a:xfrm>
        </p:grpSpPr>
        <p:sp>
          <p:nvSpPr>
            <p:cNvPr id="86" name="Google Shape;86;p38"/>
            <p:cNvSpPr txBox="1"/>
            <p:nvPr/>
          </p:nvSpPr>
          <p:spPr>
            <a:xfrm>
              <a:off x="699883" y="3438400"/>
              <a:ext cx="598500" cy="717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3200"/>
              </a:pPr>
              <a:r>
                <a:rPr lang="en-US" sz="3600" kern="0">
                  <a:solidFill>
                    <a:srgbClr val="FFF2EB"/>
                  </a:solidFill>
                  <a:latin typeface="Roboto Mono"/>
                  <a:ea typeface="Roboto Mono"/>
                  <a:cs typeface="Roboto Mono"/>
                  <a:sym typeface="Roboto Mono"/>
                </a:rPr>
                <a:t>04</a:t>
              </a:r>
              <a:endParaRPr sz="3600" kern="0">
                <a:solidFill>
                  <a:srgbClr val="FFF2EB"/>
                </a:solidFill>
                <a:latin typeface="Roboto Mono"/>
                <a:ea typeface="Roboto Mono"/>
                <a:cs typeface="Roboto Mono"/>
                <a:sym typeface="Roboto Mono"/>
              </a:endParaRPr>
            </a:p>
          </p:txBody>
        </p:sp>
        <p:cxnSp>
          <p:nvCxnSpPr>
            <p:cNvPr id="87" name="Google Shape;87;p38"/>
            <p:cNvCxnSpPr/>
            <p:nvPr/>
          </p:nvCxnSpPr>
          <p:spPr>
            <a:xfrm>
              <a:off x="1262942" y="3547478"/>
              <a:ext cx="0" cy="390600"/>
            </a:xfrm>
            <a:prstGeom prst="straightConnector1">
              <a:avLst/>
            </a:prstGeom>
            <a:noFill/>
            <a:ln w="9525" cap="flat" cmpd="sng">
              <a:solidFill>
                <a:srgbClr val="FCD3CF"/>
              </a:solidFill>
              <a:prstDash val="solid"/>
              <a:round/>
              <a:headEnd type="none" w="sm" len="sm"/>
              <a:tailEnd type="none" w="sm" len="sm"/>
            </a:ln>
          </p:spPr>
        </p:cxnSp>
        <p:sp>
          <p:nvSpPr>
            <p:cNvPr id="88" name="Google Shape;88;p38"/>
            <p:cNvSpPr txBox="1"/>
            <p:nvPr/>
          </p:nvSpPr>
          <p:spPr>
            <a:xfrm>
              <a:off x="1201865" y="3545521"/>
              <a:ext cx="3027407"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Least Square </a:t>
              </a:r>
              <a:r>
                <a:rPr lang="en-US" dirty="0" smtClean="0">
                  <a:solidFill>
                    <a:schemeClr val="bg1"/>
                  </a:solidFill>
                  <a:latin typeface="Roboto" panose="02000000000000000000" pitchFamily="2" charset="0"/>
                  <a:ea typeface="Roboto" panose="02000000000000000000" pitchFamily="2" charset="0"/>
                </a:rPr>
                <a:t>Method</a:t>
              </a:r>
              <a:endParaRPr lang="en-US" dirty="0">
                <a:solidFill>
                  <a:schemeClr val="bg1"/>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2721703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800" y="1807200"/>
            <a:ext cx="10515600" cy="3076575"/>
          </a:xfrm>
        </p:spPr>
        <p:txBody>
          <a:bodyPr>
            <a:normAutofit/>
          </a:bodyPr>
          <a:lstStyle/>
          <a:p>
            <a:pPr>
              <a:buClr>
                <a:schemeClr val="bg1"/>
              </a:buClr>
              <a:buFont typeface="Wingdings" panose="05000000000000000000" pitchFamily="2" charset="2"/>
              <a:buChar char="§"/>
            </a:pPr>
            <a:r>
              <a:rPr lang="en-IN" sz="1400" dirty="0"/>
              <a:t>There should be linear relationship between Target and Predictor </a:t>
            </a:r>
            <a:r>
              <a:rPr lang="en-IN" sz="1400" dirty="0" smtClean="0"/>
              <a:t>variable</a:t>
            </a:r>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r>
              <a:rPr lang="en-IN" sz="1400" dirty="0"/>
              <a:t>The error term must have constant </a:t>
            </a:r>
            <a:r>
              <a:rPr lang="en-IN" sz="1400" dirty="0" smtClean="0"/>
              <a:t>variance</a:t>
            </a:r>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r>
              <a:rPr lang="en-IN" sz="1400" dirty="0"/>
              <a:t>There should be no correlation between the residual (error) </a:t>
            </a:r>
            <a:r>
              <a:rPr lang="en-IN" sz="1400" dirty="0" smtClean="0"/>
              <a:t>terms</a:t>
            </a:r>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r>
              <a:rPr lang="en-IN" sz="1400" dirty="0"/>
              <a:t>The error term must be normally distributed (with mean zero)</a:t>
            </a:r>
            <a:endParaRPr lang="en-US" sz="1400" dirty="0"/>
          </a:p>
        </p:txBody>
      </p:sp>
      <p:sp>
        <p:nvSpPr>
          <p:cNvPr id="4" name="Title 1"/>
          <p:cNvSpPr txBox="1">
            <a:spLocks/>
          </p:cNvSpPr>
          <p:nvPr/>
        </p:nvSpPr>
        <p:spPr>
          <a:xfrm>
            <a:off x="838200" y="36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IN" b="1" dirty="0"/>
              <a:t>Assumption of Simple Linear Regression</a:t>
            </a:r>
            <a:endParaRPr lang="en-US" sz="1600" b="1" dirty="0"/>
          </a:p>
        </p:txBody>
      </p:sp>
    </p:spTree>
    <p:extLst>
      <p:ext uri="{BB962C8B-B14F-4D97-AF65-F5344CB8AC3E}">
        <p14:creationId xmlns:p14="http://schemas.microsoft.com/office/powerpoint/2010/main" val="309529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3600"/>
            <a:ext cx="10515600" cy="1325563"/>
          </a:xfrm>
        </p:spPr>
        <p:txBody>
          <a:bodyPr/>
          <a:lstStyle/>
          <a:p>
            <a:r>
              <a:rPr lang="en-US" b="1" dirty="0"/>
              <a:t>How good is my regression line?</a:t>
            </a:r>
          </a:p>
        </p:txBody>
      </p:sp>
      <p:sp>
        <p:nvSpPr>
          <p:cNvPr id="3" name="Content Placeholder 2"/>
          <p:cNvSpPr>
            <a:spLocks noGrp="1"/>
          </p:cNvSpPr>
          <p:nvPr>
            <p:ph idx="1"/>
          </p:nvPr>
        </p:nvSpPr>
        <p:spPr>
          <a:xfrm>
            <a:off x="749300" y="1807200"/>
            <a:ext cx="10515600" cy="4351338"/>
          </a:xfrm>
        </p:spPr>
        <p:txBody>
          <a:bodyPr>
            <a:normAutofit/>
          </a:bodyPr>
          <a:lstStyle/>
          <a:p>
            <a:pPr>
              <a:buClr>
                <a:schemeClr val="bg1"/>
              </a:buClr>
              <a:buFont typeface="Wingdings" panose="05000000000000000000" pitchFamily="2" charset="2"/>
              <a:buChar char="§"/>
            </a:pPr>
            <a:r>
              <a:rPr lang="en-US" sz="1400" dirty="0"/>
              <a:t>Take an (</a:t>
            </a:r>
            <a:r>
              <a:rPr lang="en-US" sz="1400" dirty="0" err="1"/>
              <a:t>x,y</a:t>
            </a:r>
            <a:r>
              <a:rPr lang="en-US" sz="1400" dirty="0"/>
              <a:t>) point from data.  </a:t>
            </a:r>
            <a:endParaRPr lang="en-US" sz="1400" dirty="0" smtClean="0"/>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Imagine that we submitted x in the regression line, we got a prediction as </a:t>
            </a:r>
            <a:r>
              <a:rPr lang="en-US" sz="1400" dirty="0" err="1" smtClean="0"/>
              <a:t>y</a:t>
            </a:r>
            <a:r>
              <a:rPr lang="en-US" sz="1400" baseline="-25000" dirty="0" err="1" smtClean="0"/>
              <a:t>pred</a:t>
            </a:r>
            <a:endParaRPr lang="en-US" sz="1400" baseline="-25000" dirty="0" smtClean="0"/>
          </a:p>
          <a:p>
            <a:pPr>
              <a:buClr>
                <a:schemeClr val="bg1"/>
              </a:buClr>
              <a:buFont typeface="Wingdings" panose="05000000000000000000" pitchFamily="2" charset="2"/>
              <a:buChar char="§"/>
            </a:pPr>
            <a:endParaRPr lang="en-US" sz="1400" baseline="-25000" dirty="0"/>
          </a:p>
          <a:p>
            <a:pPr>
              <a:buClr>
                <a:schemeClr val="bg1"/>
              </a:buClr>
              <a:buFont typeface="Wingdings" panose="05000000000000000000" pitchFamily="2" charset="2"/>
              <a:buChar char="§"/>
            </a:pPr>
            <a:r>
              <a:rPr lang="en-US" sz="1400" dirty="0"/>
              <a:t>If the regression line is a good fit, then the we expect </a:t>
            </a:r>
            <a:r>
              <a:rPr lang="en-US" sz="1400" dirty="0" err="1"/>
              <a:t>y</a:t>
            </a:r>
            <a:r>
              <a:rPr lang="en-US" sz="1400" baseline="-25000" dirty="0" err="1"/>
              <a:t>pred</a:t>
            </a:r>
            <a:r>
              <a:rPr lang="en-US" sz="1400" baseline="-25000" dirty="0"/>
              <a:t> </a:t>
            </a:r>
            <a:r>
              <a:rPr lang="en-US" sz="1400" dirty="0"/>
              <a:t>= y  or (y-</a:t>
            </a:r>
            <a:r>
              <a:rPr lang="en-US" sz="1400" dirty="0" err="1"/>
              <a:t>y</a:t>
            </a:r>
            <a:r>
              <a:rPr lang="en-US" sz="1400" baseline="-25000" dirty="0" err="1"/>
              <a:t>pred</a:t>
            </a:r>
            <a:r>
              <a:rPr lang="en-US" sz="1400" dirty="0"/>
              <a:t>) </a:t>
            </a:r>
            <a:r>
              <a:rPr lang="en-US" sz="1400" baseline="-25000" dirty="0"/>
              <a:t> </a:t>
            </a:r>
            <a:r>
              <a:rPr lang="en-US" sz="1400" dirty="0"/>
              <a:t>= </a:t>
            </a:r>
            <a:r>
              <a:rPr lang="en-US" sz="1400" dirty="0" smtClean="0"/>
              <a:t>0</a:t>
            </a:r>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At every point of x, if we repeat the same, then we will get multiple error values (y-</a:t>
            </a:r>
            <a:r>
              <a:rPr lang="en-US" sz="1400" dirty="0" err="1"/>
              <a:t>y</a:t>
            </a:r>
            <a:r>
              <a:rPr lang="en-US" sz="1400" baseline="-25000" dirty="0" err="1"/>
              <a:t>pred</a:t>
            </a:r>
            <a:r>
              <a:rPr lang="en-US" sz="1400" dirty="0"/>
              <a:t>)</a:t>
            </a:r>
            <a:r>
              <a:rPr lang="en-US" sz="1400" baseline="-25000" dirty="0"/>
              <a:t> </a:t>
            </a:r>
            <a:r>
              <a:rPr lang="en-US" sz="1400" dirty="0" smtClean="0"/>
              <a:t>values</a:t>
            </a:r>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Some of them might be positive, some of them may be negative, so we can take the square of all such errors </a:t>
            </a:r>
          </a:p>
          <a:p>
            <a:endParaRPr lang="en-US" sz="1400" dirty="0"/>
          </a:p>
          <a:p>
            <a:endParaRPr lang="en-US" sz="1400" dirty="0"/>
          </a:p>
        </p:txBody>
      </p:sp>
      <p:graphicFrame>
        <p:nvGraphicFramePr>
          <p:cNvPr id="4" name="Object 3"/>
          <p:cNvGraphicFramePr>
            <a:graphicFrameLocks noChangeAspect="1"/>
          </p:cNvGraphicFramePr>
          <p:nvPr>
            <p:extLst>
              <p:ext uri="{D42A27DB-BD31-4B8C-83A1-F6EECF244321}">
                <p14:modId xmlns:p14="http://schemas.microsoft.com/office/powerpoint/2010/main" val="148838638"/>
              </p:ext>
            </p:extLst>
          </p:nvPr>
        </p:nvGraphicFramePr>
        <p:xfrm>
          <a:off x="3536615" y="5059900"/>
          <a:ext cx="2303746" cy="521776"/>
        </p:xfrm>
        <a:graphic>
          <a:graphicData uri="http://schemas.openxmlformats.org/presentationml/2006/ole">
            <mc:AlternateContent xmlns:mc="http://schemas.openxmlformats.org/markup-compatibility/2006">
              <mc:Choice xmlns:v="urn:schemas-microsoft-com:vml" Requires="v">
                <p:oleObj spid="_x0000_s3139" name="Equation" r:id="rId3" imgW="1117440" imgH="253800" progId="Equation.3">
                  <p:embed/>
                </p:oleObj>
              </mc:Choice>
              <mc:Fallback>
                <p:oleObj name="Equation" r:id="rId3" imgW="1117440" imgH="253800" progId="Equation.3">
                  <p:embed/>
                  <p:pic>
                    <p:nvPicPr>
                      <p:cNvPr id="0" name=""/>
                      <p:cNvPicPr>
                        <a:picLocks noChangeAspect="1" noChangeArrowheads="1"/>
                      </p:cNvPicPr>
                      <p:nvPr/>
                    </p:nvPicPr>
                    <p:blipFill>
                      <a:blip r:embed="rId4"/>
                      <a:srcRect/>
                      <a:stretch>
                        <a:fillRect/>
                      </a:stretch>
                    </p:blipFill>
                    <p:spPr bwMode="auto">
                      <a:xfrm>
                        <a:off x="3536615" y="5059900"/>
                        <a:ext cx="2303746" cy="521776"/>
                      </a:xfrm>
                      <a:prstGeom prst="rect">
                        <a:avLst/>
                      </a:prstGeom>
                      <a:solidFill>
                        <a:srgbClr val="FFE9FF"/>
                      </a:solidFill>
                      <a:ln w="9525">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2459997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is my regression line?</a:t>
            </a:r>
          </a:p>
        </p:txBody>
      </p:sp>
      <p:sp>
        <p:nvSpPr>
          <p:cNvPr id="3" name="Content Placeholder 2"/>
          <p:cNvSpPr>
            <a:spLocks noGrp="1"/>
          </p:cNvSpPr>
          <p:nvPr>
            <p:ph idx="1"/>
          </p:nvPr>
        </p:nvSpPr>
        <p:spPr>
          <a:xfrm>
            <a:off x="838200" y="1825200"/>
            <a:ext cx="10439400" cy="4371023"/>
          </a:xfrm>
        </p:spPr>
        <p:txBody>
          <a:bodyPr>
            <a:normAutofit/>
          </a:bodyPr>
          <a:lstStyle/>
          <a:p>
            <a:pPr>
              <a:buClr>
                <a:schemeClr val="bg1"/>
              </a:buClr>
              <a:buFont typeface="Wingdings" panose="05000000000000000000" pitchFamily="2" charset="2"/>
              <a:buChar char="§"/>
            </a:pPr>
            <a:r>
              <a:rPr lang="en-US" sz="1400" dirty="0"/>
              <a:t>For a good model we need SSE to be zero or near to </a:t>
            </a:r>
            <a:r>
              <a:rPr lang="en-US" sz="1400" dirty="0" smtClean="0"/>
              <a:t>zero</a:t>
            </a:r>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Standalone SSE will not make any sense. For example, SSE= 100, is very less when y is varying in terms of 1000’s. Same value is very high when y is varying in terms of decimals. </a:t>
            </a:r>
            <a:endParaRPr lang="en-US" sz="1400" dirty="0" smtClean="0"/>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We must consider variance of y while calculating the regression line accuracy</a:t>
            </a:r>
          </a:p>
          <a:p>
            <a:pPr marL="0" indent="0">
              <a:buNone/>
            </a:pPr>
            <a:endParaRPr lang="en-US" sz="1400" dirty="0"/>
          </a:p>
        </p:txBody>
      </p:sp>
    </p:spTree>
    <p:extLst>
      <p:ext uri="{BB962C8B-B14F-4D97-AF65-F5344CB8AC3E}">
        <p14:creationId xmlns:p14="http://schemas.microsoft.com/office/powerpoint/2010/main" val="351187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is my regression line?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Error Sum of squares (SSE: Sum of Squares of error)</a:t>
                </a:r>
              </a:p>
              <a:p>
                <a:pPr lvl="1"/>
                <a14:m>
                  <m:oMath xmlns:m="http://schemas.openxmlformats.org/officeDocument/2006/math">
                    <m:r>
                      <a:rPr lang="en-US" sz="1400" i="1">
                        <a:latin typeface="Cambria Math" panose="02040503050406030204" pitchFamily="18" charset="0"/>
                      </a:rPr>
                      <m:t>𝑆𝑆𝐸</m:t>
                    </m:r>
                    <m:r>
                      <a:rPr lang="en-US" sz="1400" i="1">
                        <a:latin typeface="Cambria Math" panose="02040503050406030204" pitchFamily="18" charset="0"/>
                      </a:rPr>
                      <m:t>=</m:t>
                    </m:r>
                    <m:nary>
                      <m:naryPr>
                        <m:chr m:val="∑"/>
                        <m:subHide m:val="on"/>
                        <m:supHide m:val="on"/>
                        <m:ctrlPr>
                          <a:rPr lang="en-US" sz="1400" i="1">
                            <a:latin typeface="Cambria Math" panose="02040503050406030204" pitchFamily="18" charset="0"/>
                          </a:rPr>
                        </m:ctrlPr>
                      </m:naryPr>
                      <m:sub/>
                      <m:sup/>
                      <m:e>
                        <m:sSup>
                          <m:sSupPr>
                            <m:ctrlPr>
                              <a:rPr lang="en-US" sz="1400" i="1">
                                <a:latin typeface="Cambria Math" panose="02040503050406030204" pitchFamily="18" charset="0"/>
                              </a:rPr>
                            </m:ctrlPr>
                          </m:sSupPr>
                          <m:e>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rPr>
                              <m:t>)</m:t>
                            </m:r>
                          </m:e>
                          <m:sup>
                            <m:r>
                              <a:rPr lang="en-US" sz="1400" i="1">
                                <a:latin typeface="Cambria Math" panose="02040503050406030204" pitchFamily="18" charset="0"/>
                              </a:rPr>
                              <m:t>2</m:t>
                            </m:r>
                          </m:sup>
                        </m:sSup>
                      </m:e>
                    </m:nary>
                  </m:oMath>
                </a14:m>
                <a:endParaRPr lang="en-US" sz="1400" dirty="0"/>
              </a:p>
              <a:p>
                <a:pPr marL="457200" lvl="1" indent="0">
                  <a:buNone/>
                </a:pPr>
                <a:endParaRPr lang="en-US" sz="1400" dirty="0"/>
              </a:p>
              <a:p>
                <a:pPr>
                  <a:buClr>
                    <a:schemeClr val="bg1"/>
                  </a:buClr>
                  <a:buFont typeface="Wingdings" panose="05000000000000000000" pitchFamily="2" charset="2"/>
                  <a:buChar char="§"/>
                </a:pPr>
                <a:r>
                  <a:rPr lang="en-US" sz="1400" dirty="0"/>
                  <a:t>Total Variance in Y (SST: Sum of Squares of Total)</a:t>
                </a:r>
              </a:p>
              <a:p>
                <a:pPr lvl="1"/>
                <a14:m>
                  <m:oMath xmlns:m="http://schemas.openxmlformats.org/officeDocument/2006/math">
                    <m:r>
                      <a:rPr lang="en-US" sz="1400" i="1">
                        <a:latin typeface="Cambria Math" panose="02040503050406030204" pitchFamily="18" charset="0"/>
                      </a:rPr>
                      <m:t>𝑆𝑆𝑇</m:t>
                    </m:r>
                    <m:r>
                      <a:rPr lang="en-US" sz="1400" i="1">
                        <a:latin typeface="Cambria Math" panose="02040503050406030204" pitchFamily="18" charset="0"/>
                      </a:rPr>
                      <m:t>=</m:t>
                    </m:r>
                    <m:nary>
                      <m:naryPr>
                        <m:chr m:val="∑"/>
                        <m:subHide m:val="on"/>
                        <m:supHide m:val="on"/>
                        <m:ctrlPr>
                          <a:rPr lang="en-US" sz="1400" i="1">
                            <a:latin typeface="Cambria Math" panose="02040503050406030204" pitchFamily="18" charset="0"/>
                          </a:rPr>
                        </m:ctrlPr>
                      </m:naryPr>
                      <m:sub/>
                      <m:sup/>
                      <m:e>
                        <m:sSup>
                          <m:sSupPr>
                            <m:ctrlPr>
                              <a:rPr lang="en-US" sz="1400" i="1">
                                <a:latin typeface="Cambria Math" panose="02040503050406030204" pitchFamily="18" charset="0"/>
                              </a:rPr>
                            </m:ctrlPr>
                          </m:sSupPr>
                          <m:e>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r>
                                  <a:rPr lang="en-US" sz="1400" i="1">
                                    <a:latin typeface="Cambria Math" panose="02040503050406030204" pitchFamily="18" charset="0"/>
                                  </a:rPr>
                                  <m:t>)</m:t>
                                </m:r>
                              </m:e>
                            </m:acc>
                          </m:e>
                          <m:sup>
                            <m:r>
                              <a:rPr lang="en-US" sz="1400" i="1">
                                <a:latin typeface="Cambria Math" panose="02040503050406030204" pitchFamily="18" charset="0"/>
                              </a:rPr>
                              <m:t>2</m:t>
                            </m:r>
                          </m:sup>
                        </m:sSup>
                      </m:e>
                    </m:nary>
                  </m:oMath>
                </a14:m>
                <a:endParaRPr lang="en-US" sz="1400" dirty="0"/>
              </a:p>
              <a:p>
                <a:pPr lvl="1"/>
                <a14:m>
                  <m:oMath xmlns:m="http://schemas.openxmlformats.org/officeDocument/2006/math">
                    <m:r>
                      <a:rPr lang="en-US" sz="1400" i="1">
                        <a:latin typeface="Cambria Math" panose="02040503050406030204" pitchFamily="18" charset="0"/>
                      </a:rPr>
                      <m:t>𝑆𝑆𝑇</m:t>
                    </m:r>
                    <m:r>
                      <a:rPr lang="en-US" sz="1400" i="1">
                        <a:latin typeface="Cambria Math" panose="02040503050406030204" pitchFamily="18" charset="0"/>
                      </a:rPr>
                      <m:t>=</m:t>
                    </m:r>
                    <m:nary>
                      <m:naryPr>
                        <m:chr m:val="∑"/>
                        <m:subHide m:val="on"/>
                        <m:supHide m:val="on"/>
                        <m:ctrlPr>
                          <a:rPr lang="en-US" sz="1400" i="1">
                            <a:latin typeface="Cambria Math" panose="02040503050406030204" pitchFamily="18" charset="0"/>
                          </a:rPr>
                        </m:ctrlPr>
                      </m:naryPr>
                      <m:sub/>
                      <m:sup/>
                      <m:e>
                        <m:sSup>
                          <m:sSupPr>
                            <m:ctrlPr>
                              <a:rPr lang="en-US" sz="1400" i="1">
                                <a:latin typeface="Cambria Math" panose="02040503050406030204" pitchFamily="18" charset="0"/>
                              </a:rPr>
                            </m:ctrlPr>
                          </m:sSupPr>
                          <m:e>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r>
                                  <a:rPr lang="en-US" sz="1400" i="1">
                                    <a:latin typeface="Cambria Math" panose="02040503050406030204" pitchFamily="18" charset="0"/>
                                  </a:rPr>
                                  <m:t>)</m:t>
                                </m:r>
                              </m:e>
                            </m:acc>
                          </m:e>
                          <m:sup>
                            <m:r>
                              <a:rPr lang="en-US" sz="1400" i="1">
                                <a:latin typeface="Cambria Math" panose="02040503050406030204" pitchFamily="18" charset="0"/>
                              </a:rPr>
                              <m:t>2</m:t>
                            </m:r>
                          </m:sup>
                        </m:sSup>
                      </m:e>
                    </m:nary>
                  </m:oMath>
                </a14:m>
                <a:endParaRPr lang="en-US" sz="1400" dirty="0"/>
              </a:p>
              <a:p>
                <a:pPr lvl="1"/>
                <a14:m>
                  <m:oMath xmlns:m="http://schemas.openxmlformats.org/officeDocument/2006/math">
                    <m:r>
                      <a:rPr lang="en-US" sz="1400" i="1">
                        <a:latin typeface="Cambria Math" panose="02040503050406030204" pitchFamily="18" charset="0"/>
                      </a:rPr>
                      <m:t>𝑆𝑆𝑇</m:t>
                    </m:r>
                    <m:r>
                      <a:rPr lang="en-US" sz="1400" i="1">
                        <a:latin typeface="Cambria Math" panose="02040503050406030204" pitchFamily="18" charset="0"/>
                      </a:rPr>
                      <m:t>=</m:t>
                    </m:r>
                    <m:nary>
                      <m:naryPr>
                        <m:chr m:val="∑"/>
                        <m:subHide m:val="on"/>
                        <m:supHide m:val="on"/>
                        <m:ctrlPr>
                          <a:rPr lang="en-US" sz="1400" i="1">
                            <a:latin typeface="Cambria Math" panose="02040503050406030204" pitchFamily="18" charset="0"/>
                          </a:rPr>
                        </m:ctrlPr>
                      </m:naryPr>
                      <m:sub/>
                      <m:sup/>
                      <m:e>
                        <m:sSup>
                          <m:sSupPr>
                            <m:ctrlPr>
                              <a:rPr lang="en-US" sz="1400" i="1">
                                <a:latin typeface="Cambria Math" panose="02040503050406030204" pitchFamily="18" charset="0"/>
                              </a:rPr>
                            </m:ctrlPr>
                          </m:sSupPr>
                          <m:e>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rPr>
                              <m:t>)</m:t>
                            </m:r>
                          </m:e>
                          <m:sup>
                            <m:r>
                              <a:rPr lang="en-US" sz="1400" i="1">
                                <a:latin typeface="Cambria Math" panose="02040503050406030204" pitchFamily="18" charset="0"/>
                              </a:rPr>
                              <m:t>2</m:t>
                            </m:r>
                          </m:sup>
                        </m:sSup>
                      </m:e>
                    </m:nary>
                  </m:oMath>
                </a14:m>
                <a:r>
                  <a:rPr lang="en-US" sz="1400" dirty="0"/>
                  <a:t>+</a:t>
                </a:r>
                <a14:m>
                  <m:oMath xmlns:m="http://schemas.openxmlformats.org/officeDocument/2006/math">
                    <m:nary>
                      <m:naryPr>
                        <m:chr m:val="∑"/>
                        <m:subHide m:val="on"/>
                        <m:supHide m:val="on"/>
                        <m:ctrlPr>
                          <a:rPr lang="en-US" sz="1400" i="1">
                            <a:latin typeface="Cambria Math" panose="02040503050406030204" pitchFamily="18" charset="0"/>
                          </a:rPr>
                        </m:ctrlPr>
                      </m:naryPr>
                      <m:sub/>
                      <m:sup/>
                      <m:e>
                        <m:sSup>
                          <m:sSupPr>
                            <m:ctrlPr>
                              <a:rPr lang="en-US" sz="1400" i="1">
                                <a:latin typeface="Cambria Math" panose="02040503050406030204" pitchFamily="18" charset="0"/>
                              </a:rPr>
                            </m:ctrlPr>
                          </m:sSupPr>
                          <m:e>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rPr>
                              <m:t>)</m:t>
                            </m:r>
                          </m:e>
                          <m:sup>
                            <m:r>
                              <a:rPr lang="en-US" sz="1400" i="1">
                                <a:latin typeface="Cambria Math" panose="02040503050406030204" pitchFamily="18" charset="0"/>
                              </a:rPr>
                              <m:t>2</m:t>
                            </m:r>
                          </m:sup>
                        </m:sSup>
                      </m:e>
                    </m:nary>
                  </m:oMath>
                </a14:m>
                <a:r>
                  <a:rPr lang="en-US" sz="1400" dirty="0"/>
                  <a:t>  {using assumptions of linear regression}</a:t>
                </a:r>
              </a:p>
              <a:p>
                <a:pPr lvl="1"/>
                <a14:m>
                  <m:oMath xmlns:m="http://schemas.openxmlformats.org/officeDocument/2006/math">
                    <m:r>
                      <m:rPr>
                        <m:sty m:val="p"/>
                      </m:rPr>
                      <a:rPr lang="en-US" sz="1400">
                        <a:latin typeface="Cambria Math" panose="02040503050406030204" pitchFamily="18" charset="0"/>
                      </a:rPr>
                      <m:t>SST</m:t>
                    </m:r>
                    <m:r>
                      <a:rPr lang="en-US" sz="1400">
                        <a:latin typeface="Cambria Math" panose="02040503050406030204" pitchFamily="18" charset="0"/>
                      </a:rPr>
                      <m:t>=</m:t>
                    </m:r>
                    <m:r>
                      <m:rPr>
                        <m:sty m:val="p"/>
                      </m:rPr>
                      <a:rPr lang="en-US" sz="1400">
                        <a:latin typeface="Cambria Math" panose="02040503050406030204" pitchFamily="18" charset="0"/>
                      </a:rPr>
                      <m:t>SSE</m:t>
                    </m:r>
                    <m:r>
                      <a:rPr lang="en-US" sz="1400">
                        <a:latin typeface="Cambria Math" panose="02040503050406030204" pitchFamily="18" charset="0"/>
                      </a:rPr>
                      <m:t>+</m:t>
                    </m:r>
                    <m:nary>
                      <m:naryPr>
                        <m:chr m:val="∑"/>
                        <m:subHide m:val="on"/>
                        <m:supHide m:val="on"/>
                        <m:ctrlPr>
                          <a:rPr lang="en-US" sz="1400" i="1">
                            <a:latin typeface="Cambria Math" panose="02040503050406030204" pitchFamily="18" charset="0"/>
                          </a:rPr>
                        </m:ctrlPr>
                      </m:naryPr>
                      <m:sub/>
                      <m:sup/>
                      <m:e>
                        <m:sSup>
                          <m:sSupPr>
                            <m:ctrlPr>
                              <a:rPr lang="en-US" sz="1400" i="1">
                                <a:latin typeface="Cambria Math" panose="02040503050406030204" pitchFamily="18" charset="0"/>
                              </a:rPr>
                            </m:ctrlPr>
                          </m:sSupPr>
                          <m:e>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rPr>
                              <m:t>)</m:t>
                            </m:r>
                          </m:e>
                          <m:sup>
                            <m:r>
                              <a:rPr lang="en-US" sz="1400" i="1">
                                <a:latin typeface="Cambria Math" panose="02040503050406030204" pitchFamily="18" charset="0"/>
                              </a:rPr>
                              <m:t>2</m:t>
                            </m:r>
                          </m:sup>
                        </m:sSup>
                      </m:e>
                    </m:nary>
                  </m:oMath>
                </a14:m>
                <a:endParaRPr lang="en-US" sz="1400" dirty="0"/>
              </a:p>
              <a:p>
                <a:pPr lvl="1"/>
                <a14:m>
                  <m:oMath xmlns:m="http://schemas.openxmlformats.org/officeDocument/2006/math">
                    <m:r>
                      <m:rPr>
                        <m:sty m:val="p"/>
                      </m:rPr>
                      <a:rPr lang="en-US" sz="1400">
                        <a:latin typeface="Cambria Math" panose="02040503050406030204" pitchFamily="18" charset="0"/>
                      </a:rPr>
                      <m:t>SST</m:t>
                    </m:r>
                    <m:r>
                      <a:rPr lang="en-US" sz="1400">
                        <a:latin typeface="Cambria Math" panose="02040503050406030204" pitchFamily="18" charset="0"/>
                      </a:rPr>
                      <m:t>=</m:t>
                    </m:r>
                    <m:r>
                      <m:rPr>
                        <m:sty m:val="p"/>
                      </m:rPr>
                      <a:rPr lang="en-US" sz="1400">
                        <a:latin typeface="Cambria Math" panose="02040503050406030204" pitchFamily="18" charset="0"/>
                      </a:rPr>
                      <m:t>SSE</m:t>
                    </m:r>
                    <m:r>
                      <a:rPr lang="en-US" sz="1400">
                        <a:latin typeface="Cambria Math" panose="02040503050406030204" pitchFamily="18" charset="0"/>
                      </a:rPr>
                      <m:t>+</m:t>
                    </m:r>
                    <m:r>
                      <a:rPr lang="en-US" sz="1400" i="1">
                        <a:latin typeface="Cambria Math" panose="02040503050406030204" pitchFamily="18" charset="0"/>
                      </a:rPr>
                      <m:t>𝑆𝑆𝑅</m:t>
                    </m:r>
                  </m:oMath>
                </a14:m>
                <a:endParaRPr lang="en-US" sz="1400" dirty="0"/>
              </a:p>
              <a:p>
                <a:pPr lvl="1"/>
                <a:endParaRPr lang="en-US" sz="1400" dirty="0"/>
              </a:p>
              <a:p>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 t="-1821"/>
                </a:stretch>
              </a:blipFill>
            </p:spPr>
            <p:txBody>
              <a:bodyPr/>
              <a:lstStyle/>
              <a:p>
                <a:r>
                  <a:rPr lang="en-IN">
                    <a:noFill/>
                  </a:rPr>
                  <a:t> </a:t>
                </a:r>
              </a:p>
            </p:txBody>
          </p:sp>
        </mc:Fallback>
      </mc:AlternateContent>
    </p:spTree>
    <p:extLst>
      <p:ext uri="{BB962C8B-B14F-4D97-AF65-F5344CB8AC3E}">
        <p14:creationId xmlns:p14="http://schemas.microsoft.com/office/powerpoint/2010/main" val="3018365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is my regression line?</a:t>
            </a:r>
          </a:p>
        </p:txBody>
      </p:sp>
      <p:sp>
        <p:nvSpPr>
          <p:cNvPr id="3" name="Content Placeholder 2"/>
          <p:cNvSpPr>
            <a:spLocks noGrp="1"/>
          </p:cNvSpPr>
          <p:nvPr>
            <p:ph idx="1"/>
          </p:nvPr>
        </p:nvSpPr>
        <p:spPr>
          <a:xfrm>
            <a:off x="838800" y="1825200"/>
            <a:ext cx="10515600" cy="4351338"/>
          </a:xfrm>
        </p:spPr>
        <p:txBody>
          <a:bodyPr>
            <a:normAutofit/>
          </a:bodyPr>
          <a:lstStyle/>
          <a:p>
            <a:pPr>
              <a:buFont typeface="Wingdings" panose="05000000000000000000" pitchFamily="2" charset="2"/>
              <a:buChar char="§"/>
            </a:pPr>
            <a:r>
              <a:rPr lang="en-US" sz="1400" dirty="0"/>
              <a:t>Total variance in Y is divided into two parts, </a:t>
            </a:r>
          </a:p>
          <a:p>
            <a:pPr lvl="1"/>
            <a:r>
              <a:rPr lang="en-US" sz="1400" dirty="0"/>
              <a:t>Variance that can’t be explained by x (error)</a:t>
            </a:r>
          </a:p>
          <a:p>
            <a:pPr lvl="1"/>
            <a:r>
              <a:rPr lang="en-US" sz="1400" dirty="0"/>
              <a:t>Variance that can be explained by x, using regression</a:t>
            </a:r>
          </a:p>
          <a:p>
            <a:endParaRPr lang="en-IN" sz="1400" dirty="0"/>
          </a:p>
          <a:p>
            <a:endParaRPr lang="en-US" sz="1400" dirty="0"/>
          </a:p>
        </p:txBody>
      </p:sp>
      <p:pic>
        <p:nvPicPr>
          <p:cNvPr id="5" name="Picture 4"/>
          <p:cNvPicPr>
            <a:picLocks noChangeAspect="1"/>
          </p:cNvPicPr>
          <p:nvPr/>
        </p:nvPicPr>
        <p:blipFill>
          <a:blip r:embed="rId2"/>
          <a:stretch>
            <a:fillRect/>
          </a:stretch>
        </p:blipFill>
        <p:spPr>
          <a:xfrm>
            <a:off x="3093250" y="3016251"/>
            <a:ext cx="4556058" cy="664532"/>
          </a:xfrm>
          <a:prstGeom prst="rect">
            <a:avLst/>
          </a:prstGeom>
        </p:spPr>
      </p:pic>
    </p:spTree>
    <p:extLst>
      <p:ext uri="{BB962C8B-B14F-4D97-AF65-F5344CB8AC3E}">
        <p14:creationId xmlns:p14="http://schemas.microsoft.com/office/powerpoint/2010/main" val="1247242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good is my regression line?</a:t>
            </a:r>
          </a:p>
        </p:txBody>
      </p:sp>
      <p:sp>
        <p:nvSpPr>
          <p:cNvPr id="3" name="Content Placeholder 2"/>
          <p:cNvSpPr>
            <a:spLocks noGrp="1"/>
          </p:cNvSpPr>
          <p:nvPr>
            <p:ph idx="1"/>
          </p:nvPr>
        </p:nvSpPr>
        <p:spPr>
          <a:xfrm>
            <a:off x="838200" y="1825200"/>
            <a:ext cx="10515600" cy="4351338"/>
          </a:xfrm>
        </p:spPr>
        <p:txBody>
          <a:bodyPr>
            <a:normAutofit/>
          </a:bodyPr>
          <a:lstStyle/>
          <a:p>
            <a:pPr marL="64300" lvl="0" indent="0" defTabSz="514400">
              <a:lnSpc>
                <a:spcPct val="100000"/>
              </a:lnSpc>
              <a:spcBef>
                <a:spcPct val="20000"/>
              </a:spcBef>
              <a:buClr>
                <a:srgbClr val="4E67C8"/>
              </a:buClr>
              <a:buNone/>
            </a:pPr>
            <a:r>
              <a:rPr lang="en-US" sz="1400" dirty="0"/>
              <a:t>So, total variance in Y is divided into two parts, </a:t>
            </a:r>
          </a:p>
          <a:p>
            <a:pPr marL="360080" lvl="1" indent="-128600" defTabSz="514400">
              <a:lnSpc>
                <a:spcPct val="100000"/>
              </a:lnSpc>
              <a:spcBef>
                <a:spcPct val="20000"/>
              </a:spcBef>
              <a:buClr>
                <a:schemeClr val="bg1"/>
              </a:buClr>
            </a:pPr>
            <a:r>
              <a:rPr lang="en-US" sz="1400" dirty="0"/>
              <a:t>Variance that can be explained by x, using regression</a:t>
            </a:r>
          </a:p>
          <a:p>
            <a:pPr marL="360080" lvl="1" indent="-128600" defTabSz="514400">
              <a:lnSpc>
                <a:spcPct val="100000"/>
              </a:lnSpc>
              <a:spcBef>
                <a:spcPct val="20000"/>
              </a:spcBef>
              <a:buClr>
                <a:schemeClr val="bg1"/>
              </a:buClr>
            </a:pPr>
            <a:r>
              <a:rPr lang="en-US" sz="1400" dirty="0"/>
              <a:t>Variance that can’t be explained by x</a:t>
            </a:r>
          </a:p>
          <a:p>
            <a:pPr marL="64300" lvl="0" indent="0" defTabSz="514400">
              <a:lnSpc>
                <a:spcPct val="100000"/>
              </a:lnSpc>
              <a:spcBef>
                <a:spcPct val="20000"/>
              </a:spcBef>
              <a:buClr>
                <a:srgbClr val="4E67C8"/>
              </a:buClr>
              <a:buNone/>
            </a:pPr>
            <a:endParaRPr lang="en-US" sz="1400" dirty="0"/>
          </a:p>
        </p:txBody>
      </p:sp>
      <p:graphicFrame>
        <p:nvGraphicFramePr>
          <p:cNvPr id="4" name="Object 3"/>
          <p:cNvGraphicFramePr>
            <a:graphicFrameLocks noChangeAspect="1"/>
          </p:cNvGraphicFramePr>
          <p:nvPr>
            <p:extLst>
              <p:ext uri="{D42A27DB-BD31-4B8C-83A1-F6EECF244321}">
                <p14:modId xmlns:p14="http://schemas.microsoft.com/office/powerpoint/2010/main" val="1218749090"/>
              </p:ext>
            </p:extLst>
          </p:nvPr>
        </p:nvGraphicFramePr>
        <p:xfrm>
          <a:off x="1765453" y="3167350"/>
          <a:ext cx="6896100" cy="426364"/>
        </p:xfrm>
        <a:graphic>
          <a:graphicData uri="http://schemas.openxmlformats.org/presentationml/2006/ole">
            <mc:AlternateContent xmlns:mc="http://schemas.openxmlformats.org/markup-compatibility/2006">
              <mc:Choice xmlns:v="urn:schemas-microsoft-com:vml" Requires="v">
                <p:oleObj spid="_x0000_s4338" name="Equation" r:id="rId3" imgW="1688367" imgH="177723" progId="Equation.3">
                  <p:embed/>
                </p:oleObj>
              </mc:Choice>
              <mc:Fallback>
                <p:oleObj name="Equation" r:id="rId3" imgW="1688367"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453" y="3167350"/>
                        <a:ext cx="6896100" cy="426364"/>
                      </a:xfrm>
                      <a:prstGeom prst="rect">
                        <a:avLst/>
                      </a:prstGeom>
                      <a:noFill/>
                      <a:ln>
                        <a:noFill/>
                      </a:ln>
                      <a:effectLst/>
                    </p:spPr>
                  </p:pic>
                </p:oleObj>
              </mc:Fallback>
            </mc:AlternateContent>
          </a:graphicData>
        </a:graphic>
      </p:graphicFrame>
      <p:sp>
        <p:nvSpPr>
          <p:cNvPr id="5" name="Rectangle 4"/>
          <p:cNvSpPr>
            <a:spLocks noChangeArrowheads="1"/>
          </p:cNvSpPr>
          <p:nvPr/>
        </p:nvSpPr>
        <p:spPr bwMode="auto">
          <a:xfrm>
            <a:off x="1308253" y="3624550"/>
            <a:ext cx="2362200" cy="762000"/>
          </a:xfrm>
          <a:prstGeom prst="rect">
            <a:avLst/>
          </a:prstGeom>
          <a:solidFill>
            <a:srgbClr val="FDE0BD"/>
          </a:solidFill>
          <a:ln w="9525" cmpd="sng">
            <a:solidFill>
              <a:schemeClr val="tx1"/>
            </a:solidFill>
            <a:miter lim="800000"/>
            <a:headEnd/>
            <a:tailEnd/>
          </a:ln>
        </p:spPr>
        <p:txBody>
          <a:bodyPr/>
          <a:lstStyle/>
          <a:p>
            <a:pPr marL="342900" indent="-342900">
              <a:spcBef>
                <a:spcPct val="20000"/>
              </a:spcBef>
              <a:buFont typeface="Arial" pitchFamily="34" charset="0"/>
              <a:buChar char="•"/>
            </a:pPr>
            <a:r>
              <a:rPr lang="en-US" sz="2000" dirty="0"/>
              <a:t>Total sum of Squares</a:t>
            </a:r>
          </a:p>
        </p:txBody>
      </p:sp>
      <p:sp>
        <p:nvSpPr>
          <p:cNvPr id="6" name="Rectangle 5"/>
          <p:cNvSpPr>
            <a:spLocks noChangeArrowheads="1"/>
          </p:cNvSpPr>
          <p:nvPr/>
        </p:nvSpPr>
        <p:spPr bwMode="auto">
          <a:xfrm>
            <a:off x="4354666" y="3581687"/>
            <a:ext cx="2057400" cy="762000"/>
          </a:xfrm>
          <a:prstGeom prst="rect">
            <a:avLst/>
          </a:prstGeom>
          <a:solidFill>
            <a:srgbClr val="FFE9FF"/>
          </a:solidFill>
          <a:ln w="9525" cmpd="sng">
            <a:solidFill>
              <a:schemeClr val="tx1"/>
            </a:solidFill>
            <a:miter lim="800000"/>
            <a:headEnd/>
            <a:tailEnd/>
          </a:ln>
        </p:spPr>
        <p:txBody>
          <a:bodyPr/>
          <a:lstStyle/>
          <a:p>
            <a:pPr algn="ctr">
              <a:spcBef>
                <a:spcPct val="20000"/>
              </a:spcBef>
            </a:pPr>
            <a:r>
              <a:rPr lang="en-US" sz="2000" dirty="0"/>
              <a:t>Sum of Squares Error</a:t>
            </a:r>
          </a:p>
        </p:txBody>
      </p:sp>
      <p:sp>
        <p:nvSpPr>
          <p:cNvPr id="7" name="Rectangle 6"/>
          <p:cNvSpPr>
            <a:spLocks noChangeArrowheads="1"/>
          </p:cNvSpPr>
          <p:nvPr/>
        </p:nvSpPr>
        <p:spPr bwMode="auto">
          <a:xfrm>
            <a:off x="7175653" y="3555277"/>
            <a:ext cx="2057400" cy="762000"/>
          </a:xfrm>
          <a:prstGeom prst="rect">
            <a:avLst/>
          </a:prstGeom>
          <a:solidFill>
            <a:srgbClr val="C4E6C9"/>
          </a:solidFill>
          <a:ln w="9525" cmpd="sng">
            <a:solidFill>
              <a:schemeClr val="tx1"/>
            </a:solidFill>
            <a:miter lim="800000"/>
            <a:headEnd/>
            <a:tailEnd/>
          </a:ln>
        </p:spPr>
        <p:txBody>
          <a:bodyPr/>
          <a:lstStyle/>
          <a:p>
            <a:pPr algn="ctr">
              <a:spcBef>
                <a:spcPct val="20000"/>
              </a:spcBef>
            </a:pPr>
            <a:r>
              <a:rPr lang="en-US" sz="2000" dirty="0"/>
              <a:t>Sum of Squares Regression</a:t>
            </a:r>
          </a:p>
        </p:txBody>
      </p:sp>
      <p:graphicFrame>
        <p:nvGraphicFramePr>
          <p:cNvPr id="8" name="Object 7"/>
          <p:cNvGraphicFramePr>
            <a:graphicFrameLocks noChangeAspect="1"/>
          </p:cNvGraphicFramePr>
          <p:nvPr>
            <p:extLst>
              <p:ext uri="{D42A27DB-BD31-4B8C-83A1-F6EECF244321}">
                <p14:modId xmlns:p14="http://schemas.microsoft.com/office/powerpoint/2010/main" val="2446069289"/>
              </p:ext>
            </p:extLst>
          </p:nvPr>
        </p:nvGraphicFramePr>
        <p:xfrm>
          <a:off x="1308253" y="4691351"/>
          <a:ext cx="2506663" cy="541738"/>
        </p:xfrm>
        <a:graphic>
          <a:graphicData uri="http://schemas.openxmlformats.org/presentationml/2006/ole">
            <mc:AlternateContent xmlns:mc="http://schemas.openxmlformats.org/markup-compatibility/2006">
              <mc:Choice xmlns:v="urn:schemas-microsoft-com:vml" Requires="v">
                <p:oleObj spid="_x0000_s4339" name="Equation" r:id="rId5" imgW="1168200" imgH="253800" progId="Equation.3">
                  <p:embed/>
                </p:oleObj>
              </mc:Choice>
              <mc:Fallback>
                <p:oleObj name="Equation" r:id="rId5" imgW="116820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253" y="4691351"/>
                        <a:ext cx="2506663" cy="541738"/>
                      </a:xfrm>
                      <a:prstGeom prst="rect">
                        <a:avLst/>
                      </a:prstGeom>
                      <a:solidFill>
                        <a:srgbClr val="FDE0BD"/>
                      </a:solidFill>
                      <a:ln w="9525">
                        <a:solidFill>
                          <a:schemeClr val="tx1"/>
                        </a:solidFill>
                        <a:miter lim="800000"/>
                        <a:headEnd/>
                        <a:tailEnd/>
                      </a:ln>
                      <a:effec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956739347"/>
              </p:ext>
            </p:extLst>
          </p:nvPr>
        </p:nvGraphicFramePr>
        <p:xfrm>
          <a:off x="4354666" y="4648488"/>
          <a:ext cx="2506662" cy="543560"/>
        </p:xfrm>
        <a:graphic>
          <a:graphicData uri="http://schemas.openxmlformats.org/presentationml/2006/ole">
            <mc:AlternateContent xmlns:mc="http://schemas.openxmlformats.org/markup-compatibility/2006">
              <mc:Choice xmlns:v="urn:schemas-microsoft-com:vml" Requires="v">
                <p:oleObj spid="_x0000_s4340" name="Equation" r:id="rId7" imgW="1168200" imgH="253800" progId="Equation.3">
                  <p:embed/>
                </p:oleObj>
              </mc:Choice>
              <mc:Fallback>
                <p:oleObj name="Equation" r:id="rId7" imgW="1168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4666" y="4648488"/>
                        <a:ext cx="2506662" cy="543560"/>
                      </a:xfrm>
                      <a:prstGeom prst="rect">
                        <a:avLst/>
                      </a:prstGeom>
                      <a:solidFill>
                        <a:srgbClr val="FFE9FF"/>
                      </a:solidFill>
                      <a:ln w="9525">
                        <a:solidFill>
                          <a:schemeClr val="tx1"/>
                        </a:solidFill>
                        <a:miter lim="800000"/>
                        <a:headEnd/>
                        <a:tailEnd/>
                      </a:ln>
                      <a:effec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1645924"/>
              </p:ext>
            </p:extLst>
          </p:nvPr>
        </p:nvGraphicFramePr>
        <p:xfrm>
          <a:off x="7239727" y="4614519"/>
          <a:ext cx="2235200" cy="554037"/>
        </p:xfrm>
        <a:graphic>
          <a:graphicData uri="http://schemas.openxmlformats.org/presentationml/2006/ole">
            <mc:AlternateContent xmlns:mc="http://schemas.openxmlformats.org/markup-compatibility/2006">
              <mc:Choice xmlns:v="urn:schemas-microsoft-com:vml" Requires="v">
                <p:oleObj spid="_x0000_s4341" name="Equation" r:id="rId9" imgW="1117440" imgH="253800" progId="Equation.3">
                  <p:embed/>
                </p:oleObj>
              </mc:Choice>
              <mc:Fallback>
                <p:oleObj name="Equation" r:id="rId9" imgW="1117440" imgH="253800" progId="Equation.3">
                  <p:embed/>
                  <p:pic>
                    <p:nvPicPr>
                      <p:cNvPr id="0" name=""/>
                      <p:cNvPicPr>
                        <a:picLocks noChangeAspect="1" noChangeArrowheads="1"/>
                      </p:cNvPicPr>
                      <p:nvPr/>
                    </p:nvPicPr>
                    <p:blipFill>
                      <a:blip r:embed="rId10"/>
                      <a:srcRect/>
                      <a:stretch>
                        <a:fillRect/>
                      </a:stretch>
                    </p:blipFill>
                    <p:spPr bwMode="auto">
                      <a:xfrm>
                        <a:off x="7239727" y="4614519"/>
                        <a:ext cx="2235200" cy="554037"/>
                      </a:xfrm>
                      <a:prstGeom prst="rect">
                        <a:avLst/>
                      </a:prstGeom>
                      <a:solidFill>
                        <a:srgbClr val="C4E6C9"/>
                      </a:solidFill>
                      <a:ln w="9525">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1470175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8" name="Google Shape;98;p16"/>
          <p:cNvSpPr txBox="1"/>
          <p:nvPr/>
        </p:nvSpPr>
        <p:spPr>
          <a:xfrm>
            <a:off x="950298" y="2290247"/>
            <a:ext cx="5889116" cy="98484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4800" b="1" kern="0" dirty="0" smtClean="0">
                <a:solidFill>
                  <a:srgbClr val="FFFFFF"/>
                </a:solidFill>
                <a:latin typeface="Roboto"/>
                <a:ea typeface="Roboto"/>
                <a:cs typeface="Arial"/>
                <a:sym typeface="Roboto"/>
              </a:rPr>
              <a:t>R-Squared</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2042740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p:sp>
        <p:nvSpPr>
          <p:cNvPr id="3" name="Content Placeholder 2"/>
          <p:cNvSpPr>
            <a:spLocks noGrp="1"/>
          </p:cNvSpPr>
          <p:nvPr>
            <p:ph idx="1"/>
          </p:nvPr>
        </p:nvSpPr>
        <p:spPr>
          <a:xfrm>
            <a:off x="838200" y="1825200"/>
            <a:ext cx="10515600" cy="4351338"/>
          </a:xfrm>
        </p:spPr>
        <p:txBody>
          <a:bodyPr>
            <a:normAutofit/>
          </a:bodyPr>
          <a:lstStyle/>
          <a:p>
            <a:pPr marL="64300" lvl="0" indent="0" defTabSz="514400">
              <a:lnSpc>
                <a:spcPct val="100000"/>
              </a:lnSpc>
              <a:spcBef>
                <a:spcPct val="20000"/>
              </a:spcBef>
              <a:buClr>
                <a:srgbClr val="4E67C8"/>
              </a:buClr>
              <a:buNone/>
            </a:pPr>
            <a:r>
              <a:rPr lang="en-US" sz="1400" dirty="0"/>
              <a:t>A good fit will </a:t>
            </a:r>
            <a:r>
              <a:rPr lang="en-US" sz="1400" dirty="0" smtClean="0"/>
              <a:t>have</a:t>
            </a:r>
          </a:p>
          <a:p>
            <a:pPr marL="64300" lvl="0" indent="0" defTabSz="514400">
              <a:lnSpc>
                <a:spcPct val="100000"/>
              </a:lnSpc>
              <a:spcBef>
                <a:spcPct val="20000"/>
              </a:spcBef>
              <a:buClr>
                <a:srgbClr val="4E67C8"/>
              </a:buClr>
              <a:buNone/>
            </a:pPr>
            <a:endParaRPr lang="en-US" sz="1400" dirty="0"/>
          </a:p>
          <a:p>
            <a:pPr marL="360080" lvl="1" indent="-128600" defTabSz="514400">
              <a:lnSpc>
                <a:spcPct val="100000"/>
              </a:lnSpc>
              <a:spcBef>
                <a:spcPct val="20000"/>
              </a:spcBef>
              <a:buClr>
                <a:schemeClr val="bg1"/>
              </a:buClr>
            </a:pPr>
            <a:r>
              <a:rPr lang="en-US" sz="1400" dirty="0"/>
              <a:t>SSE (Minimum or Maximum?)</a:t>
            </a:r>
          </a:p>
          <a:p>
            <a:pPr marL="360080" lvl="1" indent="-128600" defTabSz="514400">
              <a:lnSpc>
                <a:spcPct val="100000"/>
              </a:lnSpc>
              <a:spcBef>
                <a:spcPct val="20000"/>
              </a:spcBef>
              <a:buClr>
                <a:schemeClr val="bg1"/>
              </a:buClr>
            </a:pPr>
            <a:r>
              <a:rPr lang="en-US" sz="1400" dirty="0"/>
              <a:t>SSR (Minimum or Maximum?)</a:t>
            </a:r>
          </a:p>
          <a:p>
            <a:pPr marL="360080" lvl="1" indent="-128600" defTabSz="514400">
              <a:lnSpc>
                <a:spcPct val="100000"/>
              </a:lnSpc>
              <a:spcBef>
                <a:spcPct val="20000"/>
              </a:spcBef>
              <a:buClr>
                <a:schemeClr val="bg1"/>
              </a:buClr>
            </a:pPr>
            <a:r>
              <a:rPr lang="en-US" sz="1400" dirty="0"/>
              <a:t>And we know SST= SSE + SSR </a:t>
            </a:r>
          </a:p>
          <a:p>
            <a:pPr marL="360080" lvl="1" indent="-128600" defTabSz="514400">
              <a:lnSpc>
                <a:spcPct val="100000"/>
              </a:lnSpc>
              <a:spcBef>
                <a:spcPct val="20000"/>
              </a:spcBef>
              <a:buClr>
                <a:schemeClr val="bg1"/>
              </a:buClr>
            </a:pPr>
            <a:r>
              <a:rPr lang="en-US" sz="1400" dirty="0"/>
              <a:t>SSE/SST(Minimum or Maximum?)</a:t>
            </a:r>
          </a:p>
          <a:p>
            <a:pPr marL="360080" lvl="1" indent="-128600" defTabSz="514400">
              <a:lnSpc>
                <a:spcPct val="100000"/>
              </a:lnSpc>
              <a:spcBef>
                <a:spcPct val="20000"/>
              </a:spcBef>
              <a:buClr>
                <a:schemeClr val="bg1"/>
              </a:buClr>
            </a:pPr>
            <a:r>
              <a:rPr lang="en-US" sz="1400" dirty="0"/>
              <a:t>SSR/SST(Minimum or Maximum?)</a:t>
            </a:r>
          </a:p>
          <a:p>
            <a:pPr marL="360080" lvl="1" indent="-128600" defTabSz="514400">
              <a:lnSpc>
                <a:spcPct val="100000"/>
              </a:lnSpc>
              <a:spcBef>
                <a:spcPct val="20000"/>
              </a:spcBef>
              <a:buClr>
                <a:srgbClr val="5ECCF3"/>
              </a:buClr>
            </a:pPr>
            <a:endParaRPr lang="en-US" sz="1400" dirty="0"/>
          </a:p>
          <a:p>
            <a:pPr marL="192900" lvl="0" indent="-128600" defTabSz="514400">
              <a:lnSpc>
                <a:spcPct val="100000"/>
              </a:lnSpc>
              <a:spcBef>
                <a:spcPct val="20000"/>
              </a:spcBef>
              <a:buClr>
                <a:srgbClr val="4E67C8"/>
              </a:buClr>
            </a:pPr>
            <a:endParaRPr lang="en-US" sz="1400" dirty="0"/>
          </a:p>
          <a:p>
            <a:endParaRPr lang="en-US" sz="1400" dirty="0"/>
          </a:p>
        </p:txBody>
      </p:sp>
    </p:spTree>
    <p:extLst>
      <p:ext uri="{BB962C8B-B14F-4D97-AF65-F5344CB8AC3E}">
        <p14:creationId xmlns:p14="http://schemas.microsoft.com/office/powerpoint/2010/main" val="99599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R-Squared</a:t>
            </a:r>
          </a:p>
        </p:txBody>
      </p:sp>
      <p:sp>
        <p:nvSpPr>
          <p:cNvPr id="3" name="Content Placeholder 2"/>
          <p:cNvSpPr>
            <a:spLocks noGrp="1"/>
          </p:cNvSpPr>
          <p:nvPr>
            <p:ph idx="1"/>
          </p:nvPr>
        </p:nvSpPr>
        <p:spPr>
          <a:xfrm>
            <a:off x="838200" y="1825200"/>
            <a:ext cx="10515600" cy="4351338"/>
          </a:xfrm>
        </p:spPr>
        <p:txBody>
          <a:bodyPr>
            <a:normAutofit/>
          </a:bodyPr>
          <a:lstStyle/>
          <a:p>
            <a:pPr marL="64300" lvl="0" indent="0" defTabSz="514400">
              <a:lnSpc>
                <a:spcPct val="100000"/>
              </a:lnSpc>
              <a:spcBef>
                <a:spcPct val="20000"/>
              </a:spcBef>
              <a:buClr>
                <a:srgbClr val="4E67C8"/>
              </a:buClr>
              <a:buNone/>
            </a:pPr>
            <a:r>
              <a:rPr lang="en-US" sz="1400" dirty="0"/>
              <a:t>A good fit will have</a:t>
            </a:r>
          </a:p>
          <a:p>
            <a:pPr marL="360080" lvl="1" indent="-128600" defTabSz="514400">
              <a:lnSpc>
                <a:spcPct val="100000"/>
              </a:lnSpc>
              <a:spcBef>
                <a:spcPct val="20000"/>
              </a:spcBef>
              <a:buClr>
                <a:schemeClr val="bg1"/>
              </a:buClr>
            </a:pPr>
            <a:r>
              <a:rPr lang="en-US" sz="1400" dirty="0"/>
              <a:t>SSE (Minimum or Maximum?)</a:t>
            </a:r>
          </a:p>
          <a:p>
            <a:pPr marL="360080" lvl="1" indent="-128600" defTabSz="514400">
              <a:lnSpc>
                <a:spcPct val="100000"/>
              </a:lnSpc>
              <a:spcBef>
                <a:spcPct val="20000"/>
              </a:spcBef>
              <a:buClr>
                <a:schemeClr val="bg1"/>
              </a:buClr>
            </a:pPr>
            <a:r>
              <a:rPr lang="en-US" sz="1400" dirty="0"/>
              <a:t>SSR (Minimum or Maximum?)</a:t>
            </a:r>
          </a:p>
          <a:p>
            <a:pPr marL="360080" lvl="1" indent="-128600" defTabSz="514400">
              <a:lnSpc>
                <a:spcPct val="100000"/>
              </a:lnSpc>
              <a:spcBef>
                <a:spcPct val="20000"/>
              </a:spcBef>
              <a:buClr>
                <a:schemeClr val="bg1"/>
              </a:buClr>
            </a:pPr>
            <a:r>
              <a:rPr lang="en-US" sz="1400" dirty="0"/>
              <a:t>And we know SST= SSE + SSR </a:t>
            </a:r>
          </a:p>
          <a:p>
            <a:pPr marL="360080" lvl="1" indent="-128600" defTabSz="514400">
              <a:lnSpc>
                <a:spcPct val="100000"/>
              </a:lnSpc>
              <a:spcBef>
                <a:spcPct val="20000"/>
              </a:spcBef>
              <a:buClr>
                <a:schemeClr val="bg1"/>
              </a:buClr>
            </a:pPr>
            <a:r>
              <a:rPr lang="en-US" sz="1400" dirty="0"/>
              <a:t>SSE/SST(Minimum or Maximum?)</a:t>
            </a:r>
          </a:p>
          <a:p>
            <a:pPr marL="360080" lvl="1" indent="-128600" defTabSz="514400">
              <a:lnSpc>
                <a:spcPct val="100000"/>
              </a:lnSpc>
              <a:spcBef>
                <a:spcPct val="20000"/>
              </a:spcBef>
              <a:buClr>
                <a:schemeClr val="bg1"/>
              </a:buClr>
            </a:pPr>
            <a:r>
              <a:rPr lang="en-US" sz="1400" dirty="0"/>
              <a:t>SSR/SST(Minimum or Maximum?)</a:t>
            </a:r>
          </a:p>
          <a:p>
            <a:pPr marL="360080" lvl="1" indent="-128600" defTabSz="514400">
              <a:lnSpc>
                <a:spcPct val="100000"/>
              </a:lnSpc>
              <a:spcBef>
                <a:spcPct val="20000"/>
              </a:spcBef>
              <a:buClr>
                <a:srgbClr val="5ECCF3"/>
              </a:buClr>
            </a:pPr>
            <a:endParaRPr lang="en-US" sz="1400" dirty="0"/>
          </a:p>
          <a:p>
            <a:pPr marL="231480" lvl="1" indent="0" defTabSz="514400">
              <a:lnSpc>
                <a:spcPct val="100000"/>
              </a:lnSpc>
              <a:spcBef>
                <a:spcPct val="20000"/>
              </a:spcBef>
              <a:buClr>
                <a:srgbClr val="5ECCF3"/>
              </a:buClr>
              <a:buNone/>
            </a:pPr>
            <a:endParaRPr lang="en-US" sz="1400" dirty="0"/>
          </a:p>
          <a:p>
            <a:pPr marL="0" lvl="0" indent="0" defTabSz="852488">
              <a:lnSpc>
                <a:spcPct val="100000"/>
              </a:lnSpc>
              <a:spcBef>
                <a:spcPct val="20000"/>
              </a:spcBef>
              <a:buClr>
                <a:srgbClr val="4E67C8"/>
              </a:buClr>
              <a:buNone/>
            </a:pPr>
            <a:r>
              <a:rPr lang="en-US" sz="1400" dirty="0"/>
              <a:t>The Coefficient of Determination is the portion of the total variation in the dependent variable that is explained by variation in the independent variable.</a:t>
            </a:r>
          </a:p>
          <a:p>
            <a:pPr marL="0" lvl="0" indent="0" defTabSz="852488">
              <a:lnSpc>
                <a:spcPct val="100000"/>
              </a:lnSpc>
              <a:spcBef>
                <a:spcPct val="20000"/>
              </a:spcBef>
              <a:buClr>
                <a:srgbClr val="4E67C8"/>
              </a:buClr>
              <a:buNone/>
            </a:pPr>
            <a:endParaRPr lang="en-US" sz="1400" dirty="0"/>
          </a:p>
          <a:p>
            <a:pPr marL="0" lvl="0" indent="0" defTabSz="852488">
              <a:lnSpc>
                <a:spcPct val="100000"/>
              </a:lnSpc>
              <a:spcBef>
                <a:spcPct val="20000"/>
              </a:spcBef>
              <a:buClr>
                <a:srgbClr val="4E67C8"/>
              </a:buClr>
              <a:buNone/>
            </a:pPr>
            <a:r>
              <a:rPr lang="en-US" sz="1400" dirty="0"/>
              <a:t>The coefficient of determination is also called R-squared and is denoted as R</a:t>
            </a:r>
            <a:r>
              <a:rPr lang="en-US" sz="1400" baseline="30000" dirty="0"/>
              <a:t>2</a:t>
            </a:r>
          </a:p>
          <a:p>
            <a:pPr marL="0" lvl="0" indent="0" defTabSz="852488">
              <a:lnSpc>
                <a:spcPct val="100000"/>
              </a:lnSpc>
              <a:spcBef>
                <a:spcPct val="20000"/>
              </a:spcBef>
              <a:buClr>
                <a:srgbClr val="4E67C8"/>
              </a:buClr>
              <a:buNone/>
            </a:pPr>
            <a:r>
              <a:rPr lang="en-IN" sz="1400" dirty="0"/>
              <a:t>where,</a:t>
            </a:r>
            <a:endParaRPr lang="en-US" sz="1400" dirty="0"/>
          </a:p>
          <a:p>
            <a:pPr marL="64300" indent="0" defTabSz="514400">
              <a:lnSpc>
                <a:spcPct val="100000"/>
              </a:lnSpc>
              <a:spcBef>
                <a:spcPct val="20000"/>
              </a:spcBef>
              <a:buClr>
                <a:srgbClr val="4E67C8"/>
              </a:buClr>
              <a:buNone/>
            </a:pPr>
            <a:endParaRPr lang="en-US" sz="1400" dirty="0"/>
          </a:p>
          <a:p>
            <a:pPr marL="192900" lvl="0" indent="-128600" defTabSz="514400">
              <a:lnSpc>
                <a:spcPct val="100000"/>
              </a:lnSpc>
              <a:spcBef>
                <a:spcPct val="20000"/>
              </a:spcBef>
              <a:buClr>
                <a:srgbClr val="4E67C8"/>
              </a:buClr>
            </a:pPr>
            <a:endParaRPr lang="en-US" sz="1400" dirty="0"/>
          </a:p>
          <a:p>
            <a:endParaRPr lang="en-US" sz="1400" dirty="0"/>
          </a:p>
        </p:txBody>
      </p:sp>
      <p:graphicFrame>
        <p:nvGraphicFramePr>
          <p:cNvPr id="4" name="Object 3"/>
          <p:cNvGraphicFramePr>
            <a:graphicFrameLocks noChangeAspect="1"/>
          </p:cNvGraphicFramePr>
          <p:nvPr>
            <p:extLst>
              <p:ext uri="{D42A27DB-BD31-4B8C-83A1-F6EECF244321}">
                <p14:modId xmlns:p14="http://schemas.microsoft.com/office/powerpoint/2010/main" val="1698763360"/>
              </p:ext>
            </p:extLst>
          </p:nvPr>
        </p:nvGraphicFramePr>
        <p:xfrm>
          <a:off x="2273300" y="5370088"/>
          <a:ext cx="1898650" cy="806450"/>
        </p:xfrm>
        <a:graphic>
          <a:graphicData uri="http://schemas.openxmlformats.org/presentationml/2006/ole">
            <mc:AlternateContent xmlns:mc="http://schemas.openxmlformats.org/markup-compatibility/2006">
              <mc:Choice xmlns:v="urn:schemas-microsoft-com:vml" Requires="v">
                <p:oleObj spid="_x0000_s7198" name="Equation" r:id="rId3" imgW="660240" imgH="393480" progId="Equation.3">
                  <p:embed/>
                </p:oleObj>
              </mc:Choice>
              <mc:Fallback>
                <p:oleObj name="Equation" r:id="rId3" imgW="660240" imgH="393480" progId="Equation.3">
                  <p:embed/>
                  <p:pic>
                    <p:nvPicPr>
                      <p:cNvPr id="4" name="Object 3"/>
                      <p:cNvPicPr>
                        <a:picLocks noChangeAspect="1" noChangeArrowheads="1"/>
                      </p:cNvPicPr>
                      <p:nvPr/>
                    </p:nvPicPr>
                    <p:blipFill>
                      <a:blip r:embed="rId4"/>
                      <a:srcRect/>
                      <a:stretch>
                        <a:fillRect/>
                      </a:stretch>
                    </p:blipFill>
                    <p:spPr bwMode="auto">
                      <a:xfrm>
                        <a:off x="2273300" y="5370088"/>
                        <a:ext cx="1898650" cy="806450"/>
                      </a:xfrm>
                      <a:prstGeom prst="rect">
                        <a:avLst/>
                      </a:prstGeom>
                      <a:noFill/>
                      <a:ln w="9525">
                        <a:solidFill>
                          <a:schemeClr val="tx1"/>
                        </a:solidFill>
                        <a:miter lim="800000"/>
                        <a:headEnd/>
                        <a:tailEnd/>
                      </a:ln>
                      <a:effectLst/>
                    </p:spPr>
                  </p:pic>
                </p:oleObj>
              </mc:Fallback>
            </mc:AlternateContent>
          </a:graphicData>
        </a:graphic>
      </p:graphicFrame>
      <mc:AlternateContent xmlns:mc="http://schemas.openxmlformats.org/markup-compatibility/2006" xmlns:a14="http://schemas.microsoft.com/office/drawing/2010/main">
        <mc:Choice Requires="a14">
          <p:sp>
            <p:nvSpPr>
              <p:cNvPr id="5" name="Object 4"/>
              <p:cNvSpPr txBox="1"/>
              <p:nvPr/>
            </p:nvSpPr>
            <p:spPr bwMode="auto">
              <a:xfrm>
                <a:off x="5781675" y="5491676"/>
                <a:ext cx="1981200" cy="425450"/>
              </a:xfrm>
              <a:prstGeom prst="rect">
                <a:avLst/>
              </a:prstGeom>
              <a:noFill/>
              <a:ln w="9525">
                <a:solidFill>
                  <a:schemeClr val="tx1"/>
                </a:solidFill>
                <a:miter lim="800000"/>
                <a:headEnd/>
                <a:tailEnd/>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sz="2800" i="0">
                          <a:solidFill>
                            <a:srgbClr val="000000"/>
                          </a:solidFill>
                          <a:latin typeface="Cambria Math" panose="02040503050406030204" pitchFamily="18" charset="0"/>
                        </a:rPr>
                        <m:t>0</m:t>
                      </m:r>
                      <m:r>
                        <a:rPr lang="en-US" sz="2800" i="1">
                          <a:solidFill>
                            <a:srgbClr val="000000"/>
                          </a:solidFill>
                          <a:latin typeface="Cambria Math" panose="02040503050406030204" pitchFamily="18" charset="0"/>
                        </a:rPr>
                        <m:t>≤</m:t>
                      </m:r>
                      <m:sSup>
                        <m:sSupPr>
                          <m:ctrlPr>
                            <a:rPr lang="en-US" sz="2800" i="1">
                              <a:solidFill>
                                <a:srgbClr val="000000"/>
                              </a:solidFill>
                              <a:latin typeface="Cambria Math" panose="02040503050406030204" pitchFamily="18" charset="0"/>
                            </a:rPr>
                          </m:ctrlPr>
                        </m:sSupPr>
                        <m:e>
                          <m:r>
                            <m:rPr>
                              <m:sty m:val="p"/>
                            </m:rPr>
                            <a:rPr lang="en-US" sz="2800" i="0">
                              <a:solidFill>
                                <a:srgbClr val="000000"/>
                              </a:solidFill>
                              <a:latin typeface="Cambria Math" panose="02040503050406030204" pitchFamily="18" charset="0"/>
                            </a:rPr>
                            <m:t>R</m:t>
                          </m:r>
                        </m:e>
                        <m:sup>
                          <m:r>
                            <a:rPr lang="en-US" sz="2800" i="0">
                              <a:solidFill>
                                <a:srgbClr val="000000"/>
                              </a:solidFill>
                              <a:latin typeface="Cambria Math" panose="02040503050406030204" pitchFamily="18" charset="0"/>
                            </a:rPr>
                            <m:t>2</m:t>
                          </m:r>
                        </m:sup>
                      </m:sSup>
                      <m:r>
                        <a:rPr lang="en-US" sz="2800" i="1">
                          <a:solidFill>
                            <a:srgbClr val="000000"/>
                          </a:solidFill>
                          <a:latin typeface="Cambria Math" panose="02040503050406030204" pitchFamily="18" charset="0"/>
                        </a:rPr>
                        <m:t>≤</m:t>
                      </m:r>
                      <m:r>
                        <a:rPr lang="en-US" sz="2800" i="0">
                          <a:solidFill>
                            <a:srgbClr val="000000"/>
                          </a:solidFill>
                          <a:latin typeface="Cambria Math" panose="02040503050406030204" pitchFamily="18" charset="0"/>
                        </a:rPr>
                        <m:t>1</m:t>
                      </m:r>
                    </m:oMath>
                  </m:oMathPara>
                </a14:m>
                <a:endParaRPr lang="en-US" sz="2800" dirty="0"/>
              </a:p>
            </p:txBody>
          </p:sp>
        </mc:Choice>
        <mc:Fallback xmlns="">
          <p:sp>
            <p:nvSpPr>
              <p:cNvPr id="5" name="Object 4"/>
              <p:cNvSpPr txBox="1">
                <a:spLocks noRot="1" noChangeAspect="1" noMove="1" noResize="1" noEditPoints="1" noAdjustHandles="1" noChangeArrowheads="1" noChangeShapeType="1" noTextEdit="1"/>
              </p:cNvSpPr>
              <p:nvPr/>
            </p:nvSpPr>
            <p:spPr bwMode="auto">
              <a:xfrm>
                <a:off x="5781675" y="5491676"/>
                <a:ext cx="1981200" cy="425450"/>
              </a:xfrm>
              <a:prstGeom prst="rect">
                <a:avLst/>
              </a:prstGeom>
              <a:blipFill>
                <a:blip r:embed="rId5"/>
                <a:stretch>
                  <a:fillRect/>
                </a:stretch>
              </a:blipFill>
              <a:ln w="9525">
                <a:solidFill>
                  <a:schemeClr val="tx1"/>
                </a:solidFill>
                <a:miter lim="800000"/>
                <a:headEnd/>
                <a:tailEnd/>
              </a:ln>
              <a:effectLst/>
            </p:spPr>
            <p:txBody>
              <a:bodyPr/>
              <a:lstStyle/>
              <a:p>
                <a:r>
                  <a:rPr lang="en-IN">
                    <a:noFill/>
                  </a:rPr>
                  <a:t> </a:t>
                </a:r>
              </a:p>
            </p:txBody>
          </p:sp>
        </mc:Fallback>
      </mc:AlternateContent>
    </p:spTree>
    <p:extLst>
      <p:ext uri="{BB962C8B-B14F-4D97-AF65-F5344CB8AC3E}">
        <p14:creationId xmlns:p14="http://schemas.microsoft.com/office/powerpoint/2010/main" val="4212146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R-Squared</a:t>
            </a:r>
          </a:p>
        </p:txBody>
      </p:sp>
      <p:sp>
        <p:nvSpPr>
          <p:cNvPr id="3" name="Content Placeholder 2"/>
          <p:cNvSpPr>
            <a:spLocks noGrp="1"/>
          </p:cNvSpPr>
          <p:nvPr>
            <p:ph idx="1"/>
          </p:nvPr>
        </p:nvSpPr>
        <p:spPr/>
        <p:txBody>
          <a:bodyPr>
            <a:normAutofit/>
          </a:bodyPr>
          <a:lstStyle/>
          <a:p>
            <a:pPr marL="0" indent="0">
              <a:buNone/>
            </a:pPr>
            <a:r>
              <a:rPr lang="en-US" sz="1400" dirty="0"/>
              <a:t>Here are some basic characteristics of the measure:</a:t>
            </a:r>
          </a:p>
          <a:p>
            <a:pPr marL="633413" indent="-268288"/>
            <a:r>
              <a:rPr lang="en-US" sz="1400" dirty="0"/>
              <a:t>Since </a:t>
            </a:r>
            <a:r>
              <a:rPr lang="en-US" sz="1400" i="1" dirty="0"/>
              <a:t>R-squared</a:t>
            </a:r>
            <a:r>
              <a:rPr lang="en-US" sz="1400" dirty="0"/>
              <a:t> is a proportion, it is always a number between 0 and 1.</a:t>
            </a:r>
          </a:p>
          <a:p>
            <a:pPr marL="633413" indent="-268288"/>
            <a:r>
              <a:rPr lang="en-US" sz="1400" dirty="0"/>
              <a:t>If </a:t>
            </a:r>
            <a:r>
              <a:rPr lang="en-US" sz="1400" i="1" dirty="0"/>
              <a:t>R-squared</a:t>
            </a:r>
            <a:r>
              <a:rPr lang="en-US" sz="1400" dirty="0"/>
              <a:t> = 1, all the data points fall perfectly on the regression line.</a:t>
            </a:r>
            <a:r>
              <a:rPr lang="en-US" sz="1400" b="1" dirty="0"/>
              <a:t> </a:t>
            </a:r>
            <a:r>
              <a:rPr lang="en-US" sz="1400" dirty="0"/>
              <a:t>The predictor </a:t>
            </a:r>
            <a:r>
              <a:rPr lang="en-US" sz="1400" i="1" dirty="0"/>
              <a:t>x</a:t>
            </a:r>
            <a:r>
              <a:rPr lang="en-US" sz="1400" dirty="0"/>
              <a:t> accounts for </a:t>
            </a:r>
            <a:r>
              <a:rPr lang="en-US" sz="1400" i="1" dirty="0"/>
              <a:t>all</a:t>
            </a:r>
            <a:r>
              <a:rPr lang="en-US" sz="1400" dirty="0"/>
              <a:t> the variation in </a:t>
            </a:r>
            <a:r>
              <a:rPr lang="en-US" sz="1400" i="1" dirty="0"/>
              <a:t>y</a:t>
            </a:r>
            <a:r>
              <a:rPr lang="en-US" sz="1400" dirty="0"/>
              <a:t>!</a:t>
            </a:r>
          </a:p>
          <a:p>
            <a:pPr marL="633413" indent="-268288"/>
            <a:r>
              <a:rPr lang="en-US" sz="1400" dirty="0"/>
              <a:t>If </a:t>
            </a:r>
            <a:r>
              <a:rPr lang="en-US" sz="1400" i="1" dirty="0"/>
              <a:t>R-squared</a:t>
            </a:r>
            <a:r>
              <a:rPr lang="en-US" sz="1400" dirty="0"/>
              <a:t> = 0, the estimated regression line is perfectly horizontal. The predictor </a:t>
            </a:r>
            <a:r>
              <a:rPr lang="en-US" sz="1400" i="1" dirty="0"/>
              <a:t>x</a:t>
            </a:r>
            <a:r>
              <a:rPr lang="en-US" sz="1400" dirty="0"/>
              <a:t> accounts for </a:t>
            </a:r>
            <a:r>
              <a:rPr lang="en-US" sz="1400" i="1" dirty="0"/>
              <a:t>none</a:t>
            </a:r>
            <a:r>
              <a:rPr lang="en-US" sz="1400" dirty="0"/>
              <a:t> of the variation in </a:t>
            </a:r>
            <a:r>
              <a:rPr lang="en-US" sz="1400" i="1" dirty="0"/>
              <a:t>y</a:t>
            </a:r>
            <a:r>
              <a:rPr lang="en-US" sz="1400" dirty="0"/>
              <a:t>!</a:t>
            </a:r>
          </a:p>
          <a:p>
            <a:pPr marL="0" indent="0">
              <a:buNone/>
            </a:pPr>
            <a:endParaRPr lang="en-US" sz="1400" dirty="0"/>
          </a:p>
        </p:txBody>
      </p:sp>
    </p:spTree>
    <p:extLst>
      <p:ext uri="{BB962C8B-B14F-4D97-AF65-F5344CB8AC3E}">
        <p14:creationId xmlns:p14="http://schemas.microsoft.com/office/powerpoint/2010/main" val="78929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3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3" name="Google Shape;63;p38"/>
          <p:cNvSpPr txBox="1"/>
          <p:nvPr/>
        </p:nvSpPr>
        <p:spPr>
          <a:xfrm>
            <a:off x="955200" y="566400"/>
            <a:ext cx="5932000" cy="820633"/>
          </a:xfrm>
          <a:prstGeom prst="rect">
            <a:avLst/>
          </a:prstGeom>
          <a:noFill/>
          <a:ln>
            <a:noFill/>
          </a:ln>
        </p:spPr>
        <p:txBody>
          <a:bodyPr spcFirstLastPara="1" wrap="square" lIns="121900" tIns="121900" rIns="121900" bIns="121900" anchor="t" anchorCtr="0">
            <a:spAutoFit/>
          </a:bodyPr>
          <a:lstStyle/>
          <a:p>
            <a:pPr defTabSz="1219170">
              <a:buClr>
                <a:srgbClr val="000000"/>
              </a:buClr>
              <a:buSzPts val="2800"/>
            </a:pPr>
            <a:r>
              <a:rPr lang="en-US" sz="3733" b="1" kern="0">
                <a:solidFill>
                  <a:srgbClr val="FFFFFF"/>
                </a:solidFill>
                <a:latin typeface="Roboto"/>
                <a:ea typeface="Roboto"/>
                <a:cs typeface="Roboto"/>
                <a:sym typeface="Roboto"/>
              </a:rPr>
              <a:t>Objectives</a:t>
            </a:r>
            <a:endParaRPr sz="1867" kern="0">
              <a:solidFill>
                <a:srgbClr val="000000"/>
              </a:solidFill>
              <a:latin typeface="Arial"/>
              <a:ea typeface="Arial"/>
              <a:cs typeface="Arial"/>
              <a:sym typeface="Arial"/>
            </a:endParaRPr>
          </a:p>
        </p:txBody>
      </p:sp>
      <p:sp>
        <p:nvSpPr>
          <p:cNvPr id="64" name="Google Shape;64;p38"/>
          <p:cNvSpPr txBox="1"/>
          <p:nvPr/>
        </p:nvSpPr>
        <p:spPr>
          <a:xfrm>
            <a:off x="967361" y="1988773"/>
            <a:ext cx="798000" cy="956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3200"/>
            </a:pPr>
            <a:r>
              <a:rPr lang="en-US" sz="3600" kern="0" dirty="0" smtClean="0">
                <a:solidFill>
                  <a:srgbClr val="FFF2EB"/>
                </a:solidFill>
                <a:latin typeface="Roboto Mono"/>
                <a:ea typeface="Roboto Mono"/>
                <a:cs typeface="Roboto Mono"/>
                <a:sym typeface="Roboto Mono"/>
              </a:rPr>
              <a:t>05</a:t>
            </a:r>
            <a:endParaRPr sz="3600" kern="0" dirty="0">
              <a:solidFill>
                <a:srgbClr val="FFF2EB"/>
              </a:solidFill>
              <a:latin typeface="Roboto Mono"/>
              <a:ea typeface="Roboto Mono"/>
              <a:cs typeface="Roboto Mono"/>
              <a:sym typeface="Roboto Mono"/>
            </a:endParaRPr>
          </a:p>
        </p:txBody>
      </p:sp>
      <p:grpSp>
        <p:nvGrpSpPr>
          <p:cNvPr id="65" name="Google Shape;65;p38"/>
          <p:cNvGrpSpPr/>
          <p:nvPr/>
        </p:nvGrpSpPr>
        <p:grpSpPr>
          <a:xfrm>
            <a:off x="1636672" y="2132837"/>
            <a:ext cx="2424128" cy="533569"/>
            <a:chOff x="1227503" y="2017369"/>
            <a:chExt cx="1818096" cy="400177"/>
          </a:xfrm>
        </p:grpSpPr>
        <p:cxnSp>
          <p:nvCxnSpPr>
            <p:cNvPr id="66" name="Google Shape;66;p38"/>
            <p:cNvCxnSpPr/>
            <p:nvPr/>
          </p:nvCxnSpPr>
          <p:spPr>
            <a:xfrm>
              <a:off x="1288580" y="2018400"/>
              <a:ext cx="0" cy="390600"/>
            </a:xfrm>
            <a:prstGeom prst="straightConnector1">
              <a:avLst/>
            </a:prstGeom>
            <a:noFill/>
            <a:ln w="9525" cap="flat" cmpd="sng">
              <a:solidFill>
                <a:srgbClr val="FCD3CF"/>
              </a:solidFill>
              <a:prstDash val="solid"/>
              <a:round/>
              <a:headEnd type="none" w="sm" len="sm"/>
              <a:tailEnd type="none" w="sm" len="sm"/>
            </a:ln>
          </p:spPr>
        </p:cxnSp>
        <p:sp>
          <p:nvSpPr>
            <p:cNvPr id="67" name="Google Shape;67;p38"/>
            <p:cNvSpPr txBox="1"/>
            <p:nvPr/>
          </p:nvSpPr>
          <p:spPr>
            <a:xfrm>
              <a:off x="1227503" y="2017369"/>
              <a:ext cx="1818096"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Goodness of </a:t>
              </a:r>
              <a:r>
                <a:rPr lang="en-US" dirty="0" smtClean="0">
                  <a:solidFill>
                    <a:schemeClr val="bg1"/>
                  </a:solidFill>
                  <a:latin typeface="Roboto" panose="02000000000000000000" pitchFamily="2" charset="0"/>
                  <a:ea typeface="Roboto" panose="02000000000000000000" pitchFamily="2" charset="0"/>
                </a:rPr>
                <a:t>fit</a:t>
              </a:r>
              <a:endParaRPr lang="en-US" dirty="0">
                <a:solidFill>
                  <a:schemeClr val="bg1"/>
                </a:solidFill>
                <a:latin typeface="Roboto" panose="02000000000000000000" pitchFamily="2" charset="0"/>
                <a:ea typeface="Roboto" panose="02000000000000000000" pitchFamily="2" charset="0"/>
              </a:endParaRPr>
            </a:p>
          </p:txBody>
        </p:sp>
      </p:grpSp>
      <p:grpSp>
        <p:nvGrpSpPr>
          <p:cNvPr id="70" name="Google Shape;70;p38"/>
          <p:cNvGrpSpPr/>
          <p:nvPr/>
        </p:nvGrpSpPr>
        <p:grpSpPr>
          <a:xfrm>
            <a:off x="967362" y="3903268"/>
            <a:ext cx="3002876" cy="956000"/>
            <a:chOff x="699883" y="3438400"/>
            <a:chExt cx="2252157" cy="717000"/>
          </a:xfrm>
        </p:grpSpPr>
        <p:sp>
          <p:nvSpPr>
            <p:cNvPr id="71" name="Google Shape;71;p38"/>
            <p:cNvSpPr txBox="1"/>
            <p:nvPr/>
          </p:nvSpPr>
          <p:spPr>
            <a:xfrm>
              <a:off x="699883" y="3438400"/>
              <a:ext cx="598500" cy="717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3200"/>
              </a:pPr>
              <a:r>
                <a:rPr lang="en-US" sz="3600" kern="0" dirty="0" smtClean="0">
                  <a:solidFill>
                    <a:srgbClr val="FFF2EB"/>
                  </a:solidFill>
                  <a:latin typeface="Roboto Mono"/>
                  <a:ea typeface="Roboto Mono"/>
                  <a:cs typeface="Roboto Mono"/>
                  <a:sym typeface="Roboto Mono"/>
                </a:rPr>
                <a:t>07</a:t>
              </a:r>
              <a:endParaRPr sz="3600" kern="0" dirty="0">
                <a:solidFill>
                  <a:srgbClr val="FFF2EB"/>
                </a:solidFill>
                <a:latin typeface="Roboto Mono"/>
                <a:ea typeface="Roboto Mono"/>
                <a:cs typeface="Roboto Mono"/>
                <a:sym typeface="Roboto Mono"/>
              </a:endParaRPr>
            </a:p>
          </p:txBody>
        </p:sp>
        <p:cxnSp>
          <p:nvCxnSpPr>
            <p:cNvPr id="72" name="Google Shape;72;p38"/>
            <p:cNvCxnSpPr/>
            <p:nvPr/>
          </p:nvCxnSpPr>
          <p:spPr>
            <a:xfrm>
              <a:off x="1262942" y="3547478"/>
              <a:ext cx="0" cy="390600"/>
            </a:xfrm>
            <a:prstGeom prst="straightConnector1">
              <a:avLst/>
            </a:prstGeom>
            <a:noFill/>
            <a:ln w="9525" cap="flat" cmpd="sng">
              <a:solidFill>
                <a:srgbClr val="FCD3CF"/>
              </a:solidFill>
              <a:prstDash val="solid"/>
              <a:round/>
              <a:headEnd type="none" w="sm" len="sm"/>
              <a:tailEnd type="none" w="sm" len="sm"/>
            </a:ln>
          </p:spPr>
        </p:cxnSp>
        <p:sp>
          <p:nvSpPr>
            <p:cNvPr id="73" name="Google Shape;73;p38"/>
            <p:cNvSpPr txBox="1"/>
            <p:nvPr/>
          </p:nvSpPr>
          <p:spPr>
            <a:xfrm>
              <a:off x="1201865" y="3545521"/>
              <a:ext cx="1750175"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Model Diagnostics</a:t>
              </a:r>
              <a:endParaRPr lang="en-US" kern="0" dirty="0">
                <a:solidFill>
                  <a:schemeClr val="bg1"/>
                </a:solidFill>
                <a:latin typeface="Roboto" panose="02000000000000000000" pitchFamily="2" charset="0"/>
                <a:ea typeface="Roboto" panose="02000000000000000000" pitchFamily="2" charset="0"/>
                <a:cs typeface="Arial"/>
                <a:sym typeface="Arial"/>
              </a:endParaRPr>
            </a:p>
          </p:txBody>
        </p:sp>
      </p:grpSp>
      <p:grpSp>
        <p:nvGrpSpPr>
          <p:cNvPr id="77" name="Google Shape;77;p38"/>
          <p:cNvGrpSpPr/>
          <p:nvPr/>
        </p:nvGrpSpPr>
        <p:grpSpPr>
          <a:xfrm>
            <a:off x="967362" y="2949625"/>
            <a:ext cx="3457155" cy="956000"/>
            <a:chOff x="699883" y="2723571"/>
            <a:chExt cx="2592866" cy="717000"/>
          </a:xfrm>
        </p:grpSpPr>
        <p:sp>
          <p:nvSpPr>
            <p:cNvPr id="78" name="Google Shape;78;p38"/>
            <p:cNvSpPr txBox="1"/>
            <p:nvPr/>
          </p:nvSpPr>
          <p:spPr>
            <a:xfrm>
              <a:off x="699883" y="2723571"/>
              <a:ext cx="598500" cy="7170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3200"/>
              </a:pPr>
              <a:r>
                <a:rPr lang="en-US" sz="3600" kern="0" dirty="0" smtClean="0">
                  <a:solidFill>
                    <a:srgbClr val="FFF2EB"/>
                  </a:solidFill>
                  <a:latin typeface="Roboto Mono"/>
                  <a:ea typeface="Roboto Mono"/>
                  <a:cs typeface="Roboto Mono"/>
                  <a:sym typeface="Roboto Mono"/>
                </a:rPr>
                <a:t>06</a:t>
              </a:r>
              <a:endParaRPr sz="3600" kern="0" dirty="0">
                <a:solidFill>
                  <a:srgbClr val="FFF2EB"/>
                </a:solidFill>
                <a:latin typeface="Roboto Mono"/>
                <a:ea typeface="Roboto Mono"/>
                <a:cs typeface="Roboto Mono"/>
                <a:sym typeface="Roboto Mono"/>
              </a:endParaRPr>
            </a:p>
          </p:txBody>
        </p:sp>
        <p:cxnSp>
          <p:nvCxnSpPr>
            <p:cNvPr id="79" name="Google Shape;79;p38"/>
            <p:cNvCxnSpPr/>
            <p:nvPr/>
          </p:nvCxnSpPr>
          <p:spPr>
            <a:xfrm>
              <a:off x="1262942" y="2832649"/>
              <a:ext cx="0" cy="390600"/>
            </a:xfrm>
            <a:prstGeom prst="straightConnector1">
              <a:avLst/>
            </a:prstGeom>
            <a:noFill/>
            <a:ln w="9525" cap="flat" cmpd="sng">
              <a:solidFill>
                <a:srgbClr val="FCD3CF"/>
              </a:solidFill>
              <a:prstDash val="solid"/>
              <a:round/>
              <a:headEnd type="none" w="sm" len="sm"/>
              <a:tailEnd type="none" w="sm" len="sm"/>
            </a:ln>
          </p:spPr>
        </p:cxnSp>
        <p:sp>
          <p:nvSpPr>
            <p:cNvPr id="80" name="Google Shape;80;p38"/>
            <p:cNvSpPr txBox="1"/>
            <p:nvPr/>
          </p:nvSpPr>
          <p:spPr>
            <a:xfrm>
              <a:off x="1201865" y="2831618"/>
              <a:ext cx="2090884" cy="400177"/>
            </a:xfrm>
            <a:prstGeom prst="rect">
              <a:avLst/>
            </a:prstGeom>
            <a:noFill/>
            <a:ln>
              <a:noFill/>
            </a:ln>
          </p:spPr>
          <p:txBody>
            <a:bodyPr spcFirstLastPara="1" wrap="square" lIns="243833" tIns="121900" rIns="0" bIns="121900" anchor="ctr" anchorCtr="0">
              <a:noAutofit/>
            </a:bodyPr>
            <a:lstStyle/>
            <a:p>
              <a:r>
                <a:rPr lang="en-US" dirty="0">
                  <a:solidFill>
                    <a:schemeClr val="bg1"/>
                  </a:solidFill>
                  <a:latin typeface="Roboto" panose="02000000000000000000" pitchFamily="2" charset="0"/>
                  <a:ea typeface="Roboto" panose="02000000000000000000" pitchFamily="2" charset="0"/>
                </a:rPr>
                <a:t>Assumptions of </a:t>
              </a:r>
              <a:r>
                <a:rPr lang="en-US" dirty="0" smtClean="0">
                  <a:solidFill>
                    <a:schemeClr val="bg1"/>
                  </a:solidFill>
                  <a:latin typeface="Roboto" panose="02000000000000000000" pitchFamily="2" charset="0"/>
                  <a:ea typeface="Roboto" panose="02000000000000000000" pitchFamily="2" charset="0"/>
                </a:rPr>
                <a:t>SLR</a:t>
              </a:r>
              <a:endParaRPr lang="en-US" dirty="0">
                <a:solidFill>
                  <a:schemeClr val="bg1"/>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3623260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08;p2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 name="Title 1"/>
          <p:cNvSpPr>
            <a:spLocks noGrp="1"/>
          </p:cNvSpPr>
          <p:nvPr>
            <p:ph type="title"/>
          </p:nvPr>
        </p:nvSpPr>
        <p:spPr>
          <a:xfrm>
            <a:off x="631723" y="2766219"/>
            <a:ext cx="10515600" cy="1325563"/>
          </a:xfrm>
        </p:spPr>
        <p:txBody>
          <a:bodyPr>
            <a:normAutofit/>
          </a:bodyPr>
          <a:lstStyle/>
          <a:p>
            <a:r>
              <a:rPr lang="en-US" sz="4800" b="1" dirty="0"/>
              <a:t>Model Diagnostics</a:t>
            </a:r>
          </a:p>
        </p:txBody>
      </p:sp>
    </p:spTree>
    <p:extLst>
      <p:ext uri="{BB962C8B-B14F-4D97-AF65-F5344CB8AC3E}">
        <p14:creationId xmlns:p14="http://schemas.microsoft.com/office/powerpoint/2010/main" val="696673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Diagnostics</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After fitting a regression model, it is important to determine whether all the necessary model assumptions are valid before performing inference. </a:t>
            </a:r>
          </a:p>
          <a:p>
            <a:pPr>
              <a:buClr>
                <a:schemeClr val="bg1"/>
              </a:buClr>
              <a:buFont typeface="Wingdings" panose="05000000000000000000" pitchFamily="2" charset="2"/>
              <a:buChar char="§"/>
            </a:pPr>
            <a:r>
              <a:rPr lang="en-US" sz="1400" dirty="0"/>
              <a:t>If there are any violations, subsequent inferential procedures may be invalid resulting in faulty conclusions. Therefore, it is crucial to perform appropriate model diagnostics. </a:t>
            </a:r>
          </a:p>
          <a:p>
            <a:pPr>
              <a:buClr>
                <a:schemeClr val="bg1"/>
              </a:buClr>
              <a:buFont typeface="Wingdings" panose="05000000000000000000" pitchFamily="2" charset="2"/>
              <a:buChar char="§"/>
            </a:pPr>
            <a:r>
              <a:rPr lang="en-US" sz="1400" dirty="0"/>
              <a:t>In constructing our regression model, we assumed that the response y to the explanatory variables were linear in the parameters and that the errors were independent and identically distributed (</a:t>
            </a:r>
            <a:r>
              <a:rPr lang="en-US" sz="1400" dirty="0" err="1"/>
              <a:t>i.i.d</a:t>
            </a:r>
            <a:r>
              <a:rPr lang="en-US" sz="1400" dirty="0"/>
              <a:t>) normal random variables with mean 0 and constant variance.</a:t>
            </a:r>
          </a:p>
          <a:p>
            <a:pPr>
              <a:buClr>
                <a:schemeClr val="bg1"/>
              </a:buClr>
              <a:buFont typeface="Wingdings" panose="05000000000000000000" pitchFamily="2" charset="2"/>
              <a:buChar char="§"/>
            </a:pPr>
            <a:r>
              <a:rPr lang="en-US" sz="1400" dirty="0"/>
              <a:t>Model diagnostic procedures involve both graphical methods and formal statistical tests. These procedures allow us to explore whether the assumptions of the regression model are valid and decide whether we can trust subsequent inference results.</a:t>
            </a:r>
          </a:p>
        </p:txBody>
      </p:sp>
    </p:spTree>
    <p:extLst>
      <p:ext uri="{BB962C8B-B14F-4D97-AF65-F5344CB8AC3E}">
        <p14:creationId xmlns:p14="http://schemas.microsoft.com/office/powerpoint/2010/main" val="1922914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Diagnostics</a:t>
            </a:r>
          </a:p>
        </p:txBody>
      </p:sp>
      <p:sp>
        <p:nvSpPr>
          <p:cNvPr id="3" name="Content Placeholder 2"/>
          <p:cNvSpPr>
            <a:spLocks noGrp="1"/>
          </p:cNvSpPr>
          <p:nvPr>
            <p:ph idx="1"/>
          </p:nvPr>
        </p:nvSpPr>
        <p:spPr/>
        <p:txBody>
          <a:bodyPr>
            <a:normAutofit/>
          </a:bodyPr>
          <a:lstStyle/>
          <a:p>
            <a:pPr marL="0" indent="0">
              <a:buNone/>
            </a:pPr>
            <a:r>
              <a:rPr lang="en-US" sz="1400" dirty="0"/>
              <a:t>Studying the Variables:</a:t>
            </a:r>
          </a:p>
          <a:p>
            <a:pPr marL="0" indent="0">
              <a:buNone/>
            </a:pPr>
            <a:endParaRPr lang="en-US" sz="1400" dirty="0"/>
          </a:p>
          <a:p>
            <a:pPr marL="552450" indent="-285750"/>
            <a:r>
              <a:rPr lang="en-US" sz="1400" dirty="0"/>
              <a:t>There are several graphical methods appropriate for studying the behavior of the explanatory variables. We are primarily concerned with determining the range and concentration of the values of the X variables and whether there exist any outliers. </a:t>
            </a:r>
          </a:p>
          <a:p>
            <a:pPr marL="552450" indent="-285750"/>
            <a:r>
              <a:rPr lang="en-US" sz="1400" dirty="0"/>
              <a:t>Graphical procedures include histograms, boxplots and sequence plots.</a:t>
            </a:r>
          </a:p>
          <a:p>
            <a:pPr marL="0" indent="0">
              <a:buNone/>
            </a:pPr>
            <a:endParaRPr lang="en-US" sz="1400" dirty="0"/>
          </a:p>
        </p:txBody>
      </p:sp>
    </p:spTree>
    <p:extLst>
      <p:ext uri="{BB962C8B-B14F-4D97-AF65-F5344CB8AC3E}">
        <p14:creationId xmlns:p14="http://schemas.microsoft.com/office/powerpoint/2010/main" val="506525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Diagnostics</a:t>
            </a:r>
          </a:p>
        </p:txBody>
      </p:sp>
      <p:sp>
        <p:nvSpPr>
          <p:cNvPr id="5" name="Content Placeholder 4">
            <a:extLst>
              <a:ext uri="{FF2B5EF4-FFF2-40B4-BE49-F238E27FC236}">
                <a16:creationId xmlns:a16="http://schemas.microsoft.com/office/drawing/2014/main" id="{6C7C81E9-EC40-4988-8846-8E49CF0E081A}"/>
              </a:ext>
            </a:extLst>
          </p:cNvPr>
          <p:cNvSpPr>
            <a:spLocks noGrp="1"/>
          </p:cNvSpPr>
          <p:nvPr>
            <p:ph idx="1"/>
          </p:nvPr>
        </p:nvSpPr>
        <p:spPr/>
        <p:txBody>
          <a:bodyPr>
            <a:normAutofit/>
          </a:bodyPr>
          <a:lstStyle/>
          <a:p>
            <a:pPr marL="0" indent="0">
              <a:buNone/>
            </a:pPr>
            <a:r>
              <a:rPr lang="en-US" sz="1400" dirty="0"/>
              <a:t>Residual Analysis:</a:t>
            </a:r>
          </a:p>
          <a:p>
            <a:pPr marL="0" indent="0">
              <a:buNone/>
            </a:pPr>
            <a:r>
              <a:rPr lang="en-US" sz="1400" dirty="0"/>
              <a:t>It uses Residual Plot in which Residuals are usually plotted against the </a:t>
            </a:r>
            <a:r>
              <a:rPr lang="en-US" sz="1400" i="1" dirty="0"/>
              <a:t>x</a:t>
            </a:r>
            <a:r>
              <a:rPr lang="en-US" sz="1400" dirty="0"/>
              <a:t>-variable (for SLR), which reveals a view  of the residuals as </a:t>
            </a:r>
            <a:r>
              <a:rPr lang="en-US" sz="1400" i="1" dirty="0"/>
              <a:t>x  </a:t>
            </a:r>
            <a:r>
              <a:rPr lang="en-US" sz="1400" dirty="0"/>
              <a:t>increases. </a:t>
            </a:r>
          </a:p>
          <a:p>
            <a:pPr marL="0" indent="0">
              <a:buNone/>
            </a:pPr>
            <a:endParaRPr lang="en-IN" sz="1400" dirty="0"/>
          </a:p>
          <a:p>
            <a:pPr marL="0" indent="0">
              <a:buNone/>
            </a:pPr>
            <a:r>
              <a:rPr lang="en-US" sz="1400" dirty="0"/>
              <a:t> We can use residuals to study whether: </a:t>
            </a:r>
          </a:p>
          <a:p>
            <a:pPr marL="571500" indent="-285750">
              <a:buClr>
                <a:schemeClr val="bg1"/>
              </a:buClr>
              <a:buFont typeface="Wingdings" panose="05000000000000000000" pitchFamily="2" charset="2"/>
              <a:buChar char="§"/>
            </a:pPr>
            <a:r>
              <a:rPr lang="en-US" sz="1400" dirty="0"/>
              <a:t> The regression function is nonlinear. </a:t>
            </a:r>
          </a:p>
          <a:p>
            <a:pPr marL="571500" indent="-285750">
              <a:buClr>
                <a:schemeClr val="bg1"/>
              </a:buClr>
              <a:buFont typeface="Wingdings" panose="05000000000000000000" pitchFamily="2" charset="2"/>
              <a:buChar char="§"/>
            </a:pPr>
            <a:r>
              <a:rPr lang="en-US" sz="1400" dirty="0"/>
              <a:t> The error terms have non constant variance. </a:t>
            </a:r>
          </a:p>
          <a:p>
            <a:pPr marL="571500" indent="-285750">
              <a:buClr>
                <a:schemeClr val="bg1"/>
              </a:buClr>
              <a:buFont typeface="Wingdings" panose="05000000000000000000" pitchFamily="2" charset="2"/>
              <a:buChar char="§"/>
            </a:pPr>
            <a:r>
              <a:rPr lang="en-US" sz="1400" dirty="0"/>
              <a:t> The error terms are not independent. </a:t>
            </a:r>
          </a:p>
          <a:p>
            <a:pPr marL="571500" indent="-285750">
              <a:buClr>
                <a:schemeClr val="bg1"/>
              </a:buClr>
              <a:buFont typeface="Wingdings" panose="05000000000000000000" pitchFamily="2" charset="2"/>
              <a:buChar char="§"/>
            </a:pPr>
            <a:r>
              <a:rPr lang="en-US" sz="1400" dirty="0"/>
              <a:t> There are outliers. </a:t>
            </a:r>
          </a:p>
          <a:p>
            <a:pPr marL="571500" indent="-285750">
              <a:buClr>
                <a:schemeClr val="bg1"/>
              </a:buClr>
              <a:buFont typeface="Wingdings" panose="05000000000000000000" pitchFamily="2" charset="2"/>
              <a:buChar char="§"/>
            </a:pPr>
            <a:r>
              <a:rPr lang="en-US" sz="1400" dirty="0"/>
              <a:t> The error terms are not normally distributed.</a:t>
            </a:r>
          </a:p>
          <a:p>
            <a:endParaRPr lang="en-US" sz="1400" dirty="0"/>
          </a:p>
        </p:txBody>
      </p:sp>
    </p:spTree>
    <p:extLst>
      <p:ext uri="{BB962C8B-B14F-4D97-AF65-F5344CB8AC3E}">
        <p14:creationId xmlns:p14="http://schemas.microsoft.com/office/powerpoint/2010/main" val="1358810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Diagnostics</a:t>
            </a:r>
          </a:p>
        </p:txBody>
      </p:sp>
      <p:sp>
        <p:nvSpPr>
          <p:cNvPr id="3" name="Content Placeholder 2"/>
          <p:cNvSpPr>
            <a:spLocks noGrp="1"/>
          </p:cNvSpPr>
          <p:nvPr>
            <p:ph idx="1"/>
          </p:nvPr>
        </p:nvSpPr>
        <p:spPr/>
        <p:txBody>
          <a:bodyPr>
            <a:noAutofit/>
          </a:bodyPr>
          <a:lstStyle/>
          <a:p>
            <a:pPr>
              <a:buClr>
                <a:schemeClr val="bg1"/>
              </a:buClr>
              <a:buFont typeface="Wingdings" panose="05000000000000000000" pitchFamily="2" charset="2"/>
              <a:buChar char="§"/>
            </a:pPr>
            <a:r>
              <a:rPr lang="en-US" sz="1400" dirty="0"/>
              <a:t>If a residual plot such as the one in Figure attached appears, the assumption that the model is linear does not hold.</a:t>
            </a:r>
          </a:p>
          <a:p>
            <a:endParaRPr lang="en-IN" sz="1400" dirty="0"/>
          </a:p>
          <a:p>
            <a:endParaRPr lang="en-IN" sz="1400" dirty="0"/>
          </a:p>
          <a:p>
            <a:endParaRPr lang="en-IN" sz="1400" dirty="0"/>
          </a:p>
          <a:p>
            <a:endParaRPr lang="en-IN"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a:buClr>
                <a:schemeClr val="bg1"/>
              </a:buClr>
              <a:buFont typeface="Wingdings" panose="05000000000000000000" pitchFamily="2" charset="2"/>
              <a:buChar char="§"/>
            </a:pPr>
            <a:r>
              <a:rPr lang="en-US" sz="1400" dirty="0"/>
              <a:t>Note that the residuals are negative for low and high values of </a:t>
            </a:r>
            <a:r>
              <a:rPr lang="en-US" sz="1400" i="1" dirty="0"/>
              <a:t>x </a:t>
            </a:r>
            <a:r>
              <a:rPr lang="en-US" sz="1400" dirty="0"/>
              <a:t>and are positive for middle values of </a:t>
            </a:r>
            <a:r>
              <a:rPr lang="en-US" sz="1400" i="1" dirty="0"/>
              <a:t>x</a:t>
            </a:r>
            <a:r>
              <a:rPr lang="en-US" sz="1400" dirty="0"/>
              <a:t>. The graph of these residuals is parabolic, not linear.  </a:t>
            </a:r>
          </a:p>
          <a:p>
            <a:pPr>
              <a:buClr>
                <a:schemeClr val="bg1"/>
              </a:buClr>
              <a:buFont typeface="Wingdings" panose="05000000000000000000" pitchFamily="2" charset="2"/>
              <a:buChar char="§"/>
            </a:pPr>
            <a:r>
              <a:rPr lang="en-US" sz="1400" dirty="0"/>
              <a:t>Any significant deviation from an approximately linear residual plot may mean that a nonlinear relationship exists between the two variables.</a:t>
            </a:r>
            <a:endParaRPr lang="en-IN" sz="1400" dirty="0"/>
          </a:p>
          <a:p>
            <a:endParaRPr lang="en-IN" sz="1400" dirty="0"/>
          </a:p>
          <a:p>
            <a:endParaRPr lang="en-IN" sz="1400" dirty="0"/>
          </a:p>
          <a:p>
            <a:endParaRPr lang="en-IN" sz="1400" dirty="0"/>
          </a:p>
          <a:p>
            <a:endParaRPr lang="en-IN" sz="1400" dirty="0"/>
          </a:p>
          <a:p>
            <a:endParaRPr lang="en-IN" sz="1400" dirty="0"/>
          </a:p>
          <a:p>
            <a:pPr marL="0" indent="0">
              <a:buNone/>
            </a:pPr>
            <a:r>
              <a:rPr lang="en-US" sz="1400" dirty="0"/>
              <a:t> </a:t>
            </a:r>
            <a:endParaRPr lang="en-IN" sz="1400" dirty="0"/>
          </a:p>
          <a:p>
            <a:endParaRPr lang="en-US" sz="1400" dirty="0"/>
          </a:p>
        </p:txBody>
      </p:sp>
      <p:pic>
        <p:nvPicPr>
          <p:cNvPr id="4" name="Picture 3">
            <a:extLst>
              <a:ext uri="{FF2B5EF4-FFF2-40B4-BE49-F238E27FC236}">
                <a16:creationId xmlns:a16="http://schemas.microsoft.com/office/drawing/2014/main" id="{3415D37C-DF77-4C85-9929-2E6D89988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580" y="2309347"/>
            <a:ext cx="4274820" cy="2239305"/>
          </a:xfrm>
          <a:prstGeom prst="rect">
            <a:avLst/>
          </a:prstGeom>
        </p:spPr>
      </p:pic>
    </p:spTree>
    <p:extLst>
      <p:ext uri="{BB962C8B-B14F-4D97-AF65-F5344CB8AC3E}">
        <p14:creationId xmlns:p14="http://schemas.microsoft.com/office/powerpoint/2010/main" val="2726752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Diagnostics</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The assumption of </a:t>
            </a:r>
            <a:r>
              <a:rPr lang="en-US" sz="1400" i="1" dirty="0"/>
              <a:t>constant error variance </a:t>
            </a:r>
            <a:r>
              <a:rPr lang="en-US" sz="1400" dirty="0"/>
              <a:t>sometimes is called </a:t>
            </a:r>
            <a:r>
              <a:rPr lang="en-US" sz="1400" b="1" dirty="0"/>
              <a:t>homoscedasticity</a:t>
            </a:r>
            <a:r>
              <a:rPr lang="en-US" sz="1400" dirty="0"/>
              <a:t>. </a:t>
            </a:r>
          </a:p>
          <a:p>
            <a:pPr>
              <a:buClr>
                <a:schemeClr val="bg1"/>
              </a:buClr>
              <a:buFont typeface="Wingdings" panose="05000000000000000000" pitchFamily="2" charset="2"/>
              <a:buChar char="§"/>
            </a:pPr>
            <a:r>
              <a:rPr lang="en-US" sz="1400" dirty="0"/>
              <a:t>If </a:t>
            </a:r>
            <a:r>
              <a:rPr lang="en-US" sz="1400" i="1" dirty="0"/>
              <a:t>the error variances are not constant </a:t>
            </a:r>
            <a:r>
              <a:rPr lang="en-US" sz="1400" dirty="0"/>
              <a:t>(called </a:t>
            </a:r>
            <a:r>
              <a:rPr lang="en-US" sz="1400" b="1" dirty="0"/>
              <a:t>heteroscedasticity</a:t>
            </a:r>
            <a:r>
              <a:rPr lang="en-US" sz="1400" dirty="0"/>
              <a:t>), the residual plots might look like one of the two plots in Figure below. </a:t>
            </a:r>
          </a:p>
          <a:p>
            <a:pPr>
              <a:buClr>
                <a:schemeClr val="bg1"/>
              </a:buClr>
              <a:buFont typeface="Wingdings" panose="05000000000000000000" pitchFamily="2" charset="2"/>
              <a:buChar char="§"/>
            </a:pPr>
            <a:r>
              <a:rPr lang="en-US" sz="1400" dirty="0"/>
              <a:t>Note in Figure (a) that the error variance is greater for small values of </a:t>
            </a:r>
            <a:r>
              <a:rPr lang="en-US" sz="1400" i="1" dirty="0"/>
              <a:t>x </a:t>
            </a:r>
            <a:r>
              <a:rPr lang="en-US" sz="1400" dirty="0"/>
              <a:t>and smaller for large values of </a:t>
            </a:r>
            <a:r>
              <a:rPr lang="en-US" sz="1400" i="1" dirty="0"/>
              <a:t>x</a:t>
            </a:r>
            <a:r>
              <a:rPr lang="en-US" sz="1400" dirty="0"/>
              <a:t>. The situation is reversed in Figure (b).</a:t>
            </a:r>
          </a:p>
          <a:p>
            <a:endParaRPr lang="en-US" sz="1400" dirty="0"/>
          </a:p>
          <a:p>
            <a:endParaRPr lang="en-US" sz="1400" dirty="0"/>
          </a:p>
          <a:p>
            <a:endParaRPr lang="en-IN" sz="1400" dirty="0"/>
          </a:p>
        </p:txBody>
      </p:sp>
      <p:pic>
        <p:nvPicPr>
          <p:cNvPr id="4" name="Picture 3">
            <a:extLst>
              <a:ext uri="{FF2B5EF4-FFF2-40B4-BE49-F238E27FC236}">
                <a16:creationId xmlns:a16="http://schemas.microsoft.com/office/drawing/2014/main" id="{209FB0C4-EC65-429F-87BB-502B96B50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236" y="3572685"/>
            <a:ext cx="6585565" cy="1927482"/>
          </a:xfrm>
          <a:prstGeom prst="rect">
            <a:avLst/>
          </a:prstGeom>
        </p:spPr>
      </p:pic>
    </p:spTree>
    <p:extLst>
      <p:ext uri="{BB962C8B-B14F-4D97-AF65-F5344CB8AC3E}">
        <p14:creationId xmlns:p14="http://schemas.microsoft.com/office/powerpoint/2010/main" val="1616005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Diagnostics</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If the error terms are not independent, the residual plots could look like one of the graphs given below.</a:t>
            </a:r>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According to these graphs, instead of each error term being independent of the one next to it, the value of the residual is a function of the residual value next to it. For example, a large positive residual is next to a large positive residual and a small negative residual is next to a small negative residual</a:t>
            </a:r>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p:txBody>
      </p:sp>
      <p:pic>
        <p:nvPicPr>
          <p:cNvPr id="4" name="Picture 3">
            <a:extLst>
              <a:ext uri="{FF2B5EF4-FFF2-40B4-BE49-F238E27FC236}">
                <a16:creationId xmlns:a16="http://schemas.microsoft.com/office/drawing/2014/main" id="{60B90E72-E64D-4D70-82CB-B13B6A513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07" y="2357198"/>
            <a:ext cx="6163535" cy="1505160"/>
          </a:xfrm>
          <a:prstGeom prst="rect">
            <a:avLst/>
          </a:prstGeom>
        </p:spPr>
      </p:pic>
    </p:spTree>
    <p:extLst>
      <p:ext uri="{BB962C8B-B14F-4D97-AF65-F5344CB8AC3E}">
        <p14:creationId xmlns:p14="http://schemas.microsoft.com/office/powerpoint/2010/main" val="1043834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Diagnostics</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The graph of the residuals from a regression analysis that meets the assumptions—a </a:t>
            </a:r>
            <a:r>
              <a:rPr lang="en-US" sz="1400" i="1" dirty="0"/>
              <a:t>healthy residual graph</a:t>
            </a:r>
            <a:r>
              <a:rPr lang="en-US" sz="1400" dirty="0"/>
              <a:t>—might look like the graph as given in figure below.</a:t>
            </a:r>
          </a:p>
          <a:p>
            <a:pPr>
              <a:buClr>
                <a:schemeClr val="bg1"/>
              </a:buClr>
              <a:buFont typeface="Wingdings" panose="05000000000000000000" pitchFamily="2" charset="2"/>
              <a:buChar char="§"/>
            </a:pPr>
            <a:r>
              <a:rPr lang="en-US" sz="1400" dirty="0"/>
              <a:t>The plot is relatively linear; the variances of the errors are about equal for each value of </a:t>
            </a:r>
            <a:r>
              <a:rPr lang="en-US" sz="1400" i="1" dirty="0"/>
              <a:t>x</a:t>
            </a:r>
            <a:r>
              <a:rPr lang="en-US" sz="1400" dirty="0"/>
              <a:t>, and the error terms do not appear to be related to adjacent terms.</a:t>
            </a:r>
            <a:endParaRPr lang="en-IN" sz="1400" dirty="0"/>
          </a:p>
          <a:p>
            <a:pPr marL="0" indent="0">
              <a:buNone/>
            </a:pPr>
            <a:endParaRPr lang="en-IN" sz="1400" dirty="0"/>
          </a:p>
          <a:p>
            <a:pPr marL="0" indent="0">
              <a:buNone/>
            </a:pPr>
            <a:endParaRPr lang="en-IN" sz="1400" dirty="0"/>
          </a:p>
          <a:p>
            <a:pPr marL="0" indent="0">
              <a:buNone/>
            </a:pPr>
            <a:endParaRPr lang="en-IN" sz="1400" dirty="0"/>
          </a:p>
        </p:txBody>
      </p:sp>
      <p:pic>
        <p:nvPicPr>
          <p:cNvPr id="5" name="Picture 4">
            <a:extLst>
              <a:ext uri="{FF2B5EF4-FFF2-40B4-BE49-F238E27FC236}">
                <a16:creationId xmlns:a16="http://schemas.microsoft.com/office/drawing/2014/main" id="{EDFA88D0-978A-4CD7-B112-0347483F0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490" y="3317320"/>
            <a:ext cx="5054136" cy="2105891"/>
          </a:xfrm>
          <a:prstGeom prst="rect">
            <a:avLst/>
          </a:prstGeom>
        </p:spPr>
      </p:pic>
    </p:spTree>
    <p:extLst>
      <p:ext uri="{BB962C8B-B14F-4D97-AF65-F5344CB8AC3E}">
        <p14:creationId xmlns:p14="http://schemas.microsoft.com/office/powerpoint/2010/main" val="3637172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Diagnostics</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If the error terms are not independent, the residual plots could look like one of the graphs given below.</a:t>
            </a:r>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IN" sz="1400" dirty="0"/>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According to these graphs, instead of each error term being independent of the one next to it, the value of the residual is a function of the residual value next to it. For example, a large positive residual is next to a large positive residual and a small negative residual is next to a small negative residual</a:t>
            </a:r>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p:txBody>
      </p:sp>
      <p:pic>
        <p:nvPicPr>
          <p:cNvPr id="4" name="Picture 3">
            <a:extLst>
              <a:ext uri="{FF2B5EF4-FFF2-40B4-BE49-F238E27FC236}">
                <a16:creationId xmlns:a16="http://schemas.microsoft.com/office/drawing/2014/main" id="{60B90E72-E64D-4D70-82CB-B13B6A513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07" y="2357198"/>
            <a:ext cx="6163535" cy="1505160"/>
          </a:xfrm>
          <a:prstGeom prst="rect">
            <a:avLst/>
          </a:prstGeom>
        </p:spPr>
      </p:pic>
    </p:spTree>
    <p:extLst>
      <p:ext uri="{BB962C8B-B14F-4D97-AF65-F5344CB8AC3E}">
        <p14:creationId xmlns:p14="http://schemas.microsoft.com/office/powerpoint/2010/main" val="3825276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218" y="2379456"/>
            <a:ext cx="3660607" cy="1325563"/>
          </a:xfrm>
        </p:spPr>
        <p:txBody>
          <a:bodyPr>
            <a:normAutofit/>
          </a:bodyPr>
          <a:lstStyle/>
          <a:p>
            <a:endParaRPr lang="en-US" sz="6000" dirty="0">
              <a:solidFill>
                <a:srgbClr val="C00000"/>
              </a:solidFill>
            </a:endParaRPr>
          </a:p>
        </p:txBody>
      </p:sp>
      <p:pic>
        <p:nvPicPr>
          <p:cNvPr id="3" name="Google Shape;458;p25">
            <a:extLst>
              <a:ext uri="{FF2B5EF4-FFF2-40B4-BE49-F238E27FC236}">
                <a16:creationId xmlns:a16="http://schemas.microsoft.com/office/drawing/2014/main" id="{392E5221-054A-4292-B2ED-777133D1E992}"/>
              </a:ext>
            </a:extLst>
          </p:cNvPr>
          <p:cNvPicPr preferRelativeResize="0"/>
          <p:nvPr/>
        </p:nvPicPr>
        <p:blipFill rotWithShape="1">
          <a:blip r:embed="rId2">
            <a:alphaModFix/>
          </a:blip>
          <a:srcRect/>
          <a:stretch/>
        </p:blipFill>
        <p:spPr>
          <a:xfrm>
            <a:off x="0" y="-102870"/>
            <a:ext cx="12092940" cy="6960870"/>
          </a:xfrm>
          <a:prstGeom prst="rect">
            <a:avLst/>
          </a:prstGeom>
          <a:noFill/>
          <a:ln>
            <a:noFill/>
          </a:ln>
        </p:spPr>
      </p:pic>
    </p:spTree>
    <p:extLst>
      <p:ext uri="{BB962C8B-B14F-4D97-AF65-F5344CB8AC3E}">
        <p14:creationId xmlns:p14="http://schemas.microsoft.com/office/powerpoint/2010/main" val="171829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9" name="Google Shape;209;p27"/>
          <p:cNvSpPr txBox="1"/>
          <p:nvPr/>
        </p:nvSpPr>
        <p:spPr>
          <a:xfrm>
            <a:off x="950300" y="2628801"/>
            <a:ext cx="5888800" cy="984845"/>
          </a:xfrm>
          <a:prstGeom prst="rect">
            <a:avLst/>
          </a:prstGeom>
          <a:noFill/>
          <a:ln>
            <a:noFill/>
          </a:ln>
        </p:spPr>
        <p:txBody>
          <a:bodyPr spcFirstLastPara="1" wrap="square" lIns="121900" tIns="121900" rIns="121900" bIns="121900" anchor="t" anchorCtr="0">
            <a:spAutoFit/>
          </a:bodyPr>
          <a:lstStyle/>
          <a:p>
            <a:pPr defTabSz="1219170">
              <a:buClr>
                <a:srgbClr val="000000"/>
              </a:buClr>
              <a:defRPr/>
            </a:pPr>
            <a:r>
              <a:rPr lang="en" sz="4800" b="1" kern="0" dirty="0" smtClean="0">
                <a:solidFill>
                  <a:srgbClr val="FFFFFF"/>
                </a:solidFill>
                <a:latin typeface="Roboto"/>
                <a:ea typeface="Roboto"/>
                <a:cs typeface="Arial"/>
                <a:sym typeface="Roboto"/>
              </a:rPr>
              <a:t>Correlation</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157005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What is need of correlation?</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Is there any association between hours of study and grades? </a:t>
            </a:r>
          </a:p>
          <a:p>
            <a:pPr algn="l">
              <a:buClr>
                <a:schemeClr val="bg1"/>
              </a:buClr>
              <a:buFont typeface="Wingdings" panose="05000000000000000000" pitchFamily="2" charset="2"/>
              <a:buChar char="§"/>
            </a:pPr>
            <a:r>
              <a:rPr lang="en-US" sz="1400" b="0" i="0" u="none" strike="noStrike" baseline="0" dirty="0"/>
              <a:t>Is there a relationship between the price of a Big Mac and the net hourly wages of workers around the world? If so, how strong is</a:t>
            </a:r>
          </a:p>
          <a:p>
            <a:pPr algn="l">
              <a:buClr>
                <a:schemeClr val="bg1"/>
              </a:buClr>
              <a:buFont typeface="Wingdings" panose="05000000000000000000" pitchFamily="2" charset="2"/>
              <a:buChar char="§"/>
            </a:pPr>
            <a:r>
              <a:rPr lang="en-US" sz="1400" b="0" i="0" u="none" strike="noStrike" baseline="0" dirty="0"/>
              <a:t>the relationship?</a:t>
            </a:r>
            <a:endParaRPr lang="en-US" sz="1400" dirty="0"/>
          </a:p>
          <a:p>
            <a:pPr>
              <a:buClr>
                <a:schemeClr val="bg1"/>
              </a:buClr>
              <a:buFont typeface="Wingdings" panose="05000000000000000000" pitchFamily="2" charset="2"/>
              <a:buChar char="§"/>
            </a:pPr>
            <a:r>
              <a:rPr lang="en-US" sz="1400" dirty="0"/>
              <a:t>What happens to sweater sales with increase in temperature? What is the strength of association between them?</a:t>
            </a:r>
          </a:p>
          <a:p>
            <a:pPr>
              <a:buClr>
                <a:schemeClr val="bg1"/>
              </a:buClr>
              <a:buFont typeface="Wingdings" panose="05000000000000000000" pitchFamily="2" charset="2"/>
              <a:buChar char="§"/>
            </a:pPr>
            <a:r>
              <a:rPr lang="en-US" sz="1400" dirty="0"/>
              <a:t>How to quantify this association? </a:t>
            </a:r>
          </a:p>
          <a:p>
            <a:pPr>
              <a:buClr>
                <a:schemeClr val="bg1"/>
              </a:buClr>
              <a:buFont typeface="Wingdings" panose="05000000000000000000" pitchFamily="2" charset="2"/>
              <a:buChar char="§"/>
            </a:pPr>
            <a:r>
              <a:rPr lang="en-US" sz="1400" dirty="0"/>
              <a:t>Which of the above examples has very strong association? </a:t>
            </a:r>
          </a:p>
          <a:p>
            <a:endParaRPr lang="en-US" sz="1400" dirty="0"/>
          </a:p>
        </p:txBody>
      </p:sp>
    </p:spTree>
    <p:extLst>
      <p:ext uri="{BB962C8B-B14F-4D97-AF65-F5344CB8AC3E}">
        <p14:creationId xmlns:p14="http://schemas.microsoft.com/office/powerpoint/2010/main" val="3683522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Correlation coefficient</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It is a measure of linear association between two variables</a:t>
            </a:r>
            <a:r>
              <a:rPr lang="en-US" sz="1400" dirty="0" smtClean="0"/>
              <a:t>.</a:t>
            </a:r>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Methods of studying correlation:</a:t>
            </a:r>
          </a:p>
          <a:p>
            <a:pPr marL="1143000" indent="228600">
              <a:buClr>
                <a:schemeClr val="bg1"/>
              </a:buClr>
            </a:pPr>
            <a:r>
              <a:rPr lang="en-US" sz="1400" dirty="0"/>
              <a:t>Scatter Diagram Method</a:t>
            </a:r>
          </a:p>
          <a:p>
            <a:pPr marL="1143000" indent="228600">
              <a:buClr>
                <a:schemeClr val="bg1"/>
              </a:buClr>
            </a:pPr>
            <a:r>
              <a:rPr lang="en-US" sz="1400" dirty="0"/>
              <a:t>Karl Pearson’s Correlation Coefficient</a:t>
            </a:r>
          </a:p>
          <a:p>
            <a:pPr marL="1143000" indent="228600">
              <a:buClr>
                <a:schemeClr val="bg1"/>
              </a:buClr>
            </a:pPr>
            <a:r>
              <a:rPr lang="en-US" sz="1400" dirty="0"/>
              <a:t>Rank Correlation Method</a:t>
            </a:r>
          </a:p>
          <a:p>
            <a:pPr marL="0" indent="0">
              <a:buNone/>
            </a:pPr>
            <a:r>
              <a:rPr lang="en-IN" sz="1400" dirty="0"/>
              <a:t>                                  </a:t>
            </a:r>
            <a:endParaRPr lang="en-US" sz="1400" dirty="0"/>
          </a:p>
        </p:txBody>
      </p:sp>
    </p:spTree>
    <p:extLst>
      <p:ext uri="{BB962C8B-B14F-4D97-AF65-F5344CB8AC3E}">
        <p14:creationId xmlns:p14="http://schemas.microsoft.com/office/powerpoint/2010/main" val="4083047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Correlation coefficient</a:t>
            </a:r>
          </a:p>
        </p:txBody>
      </p:sp>
      <p:sp>
        <p:nvSpPr>
          <p:cNvPr id="3" name="Content Placeholder 2"/>
          <p:cNvSpPr>
            <a:spLocks noGrp="1"/>
          </p:cNvSpPr>
          <p:nvPr>
            <p:ph idx="1"/>
          </p:nvPr>
        </p:nvSpPr>
        <p:spPr/>
        <p:txBody>
          <a:bodyPr>
            <a:normAutofit/>
          </a:bodyPr>
          <a:lstStyle/>
          <a:p>
            <a:pPr>
              <a:buClr>
                <a:schemeClr val="bg1"/>
              </a:buClr>
              <a:buFont typeface="Wingdings" panose="05000000000000000000" pitchFamily="2" charset="2"/>
              <a:buChar char="§"/>
            </a:pPr>
            <a:r>
              <a:rPr lang="en-US" sz="1400" dirty="0"/>
              <a:t>Correlation coefficient varies between -1 to +1</a:t>
            </a:r>
          </a:p>
          <a:p>
            <a:pPr>
              <a:buClr>
                <a:schemeClr val="bg1"/>
              </a:buClr>
              <a:buFont typeface="Wingdings" panose="05000000000000000000" pitchFamily="2" charset="2"/>
              <a:buChar char="§"/>
            </a:pPr>
            <a:r>
              <a:rPr lang="en-US" sz="1400" dirty="0"/>
              <a:t>Correlation  0 : No linear relationship</a:t>
            </a:r>
          </a:p>
          <a:p>
            <a:pPr>
              <a:buClr>
                <a:schemeClr val="bg1"/>
              </a:buClr>
              <a:buFont typeface="Wingdings" panose="05000000000000000000" pitchFamily="2" charset="2"/>
              <a:buChar char="§"/>
            </a:pPr>
            <a:r>
              <a:rPr lang="en-US" sz="1400" dirty="0"/>
              <a:t>Correlation  0 to 0.25 : Negligible positive relationship</a:t>
            </a:r>
          </a:p>
          <a:p>
            <a:pPr>
              <a:buClr>
                <a:schemeClr val="bg1"/>
              </a:buClr>
              <a:buFont typeface="Wingdings" panose="05000000000000000000" pitchFamily="2" charset="2"/>
              <a:buChar char="§"/>
            </a:pPr>
            <a:r>
              <a:rPr lang="en-US" sz="1400" dirty="0"/>
              <a:t>Correlation   0.25-0.5  : Weak positive relationship</a:t>
            </a:r>
          </a:p>
          <a:p>
            <a:pPr>
              <a:buClr>
                <a:schemeClr val="bg1"/>
              </a:buClr>
              <a:buFont typeface="Wingdings" panose="05000000000000000000" pitchFamily="2" charset="2"/>
              <a:buChar char="§"/>
            </a:pPr>
            <a:r>
              <a:rPr lang="en-US" sz="1400" dirty="0"/>
              <a:t>Correlation  0.5-0.75 : Moderate positive relationship</a:t>
            </a:r>
          </a:p>
          <a:p>
            <a:pPr>
              <a:buClr>
                <a:schemeClr val="bg1"/>
              </a:buClr>
              <a:buFont typeface="Wingdings" panose="05000000000000000000" pitchFamily="2" charset="2"/>
              <a:buChar char="§"/>
            </a:pPr>
            <a:r>
              <a:rPr lang="en-US" sz="1400" dirty="0"/>
              <a:t>Correlation &gt; 0.75 : Very Strong positive relationship</a:t>
            </a:r>
          </a:p>
          <a:p>
            <a:pPr>
              <a:buClr>
                <a:schemeClr val="bg1"/>
              </a:buClr>
              <a:buFont typeface="Wingdings" panose="05000000000000000000" pitchFamily="2" charset="2"/>
              <a:buChar char="§"/>
            </a:pPr>
            <a:endParaRPr lang="en-US" sz="1400" dirty="0"/>
          </a:p>
          <a:p>
            <a:pPr>
              <a:buClr>
                <a:schemeClr val="bg1"/>
              </a:buClr>
              <a:buFont typeface="Wingdings" panose="05000000000000000000" pitchFamily="2" charset="2"/>
              <a:buChar char="§"/>
            </a:pPr>
            <a:r>
              <a:rPr lang="en-US" sz="1400" dirty="0"/>
              <a:t>Similarly, we can conclude about negative correlation coefficients.</a:t>
            </a:r>
          </a:p>
        </p:txBody>
      </p:sp>
    </p:spTree>
    <p:extLst>
      <p:ext uri="{BB962C8B-B14F-4D97-AF65-F5344CB8AC3E}">
        <p14:creationId xmlns:p14="http://schemas.microsoft.com/office/powerpoint/2010/main" val="189007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0;p3"/>
          <p:cNvPicPr preferRelativeResize="0"/>
          <p:nvPr/>
        </p:nvPicPr>
        <p:blipFill rotWithShape="1">
          <a:blip r:embed="rId2">
            <a:alphaModFix/>
          </a:blip>
          <a:srcRect/>
          <a:stretch/>
        </p:blipFill>
        <p:spPr>
          <a:xfrm>
            <a:off x="2" y="-127819"/>
            <a:ext cx="12191998" cy="6985819"/>
          </a:xfrm>
          <a:prstGeom prst="rect">
            <a:avLst/>
          </a:prstGeom>
          <a:noFill/>
          <a:ln>
            <a:noFill/>
          </a:ln>
        </p:spPr>
      </p:pic>
      <p:pic>
        <p:nvPicPr>
          <p:cNvPr id="4" name="Picture 3">
            <a:extLst>
              <a:ext uri="{FF2B5EF4-FFF2-40B4-BE49-F238E27FC236}">
                <a16:creationId xmlns:a16="http://schemas.microsoft.com/office/drawing/2014/main" id="{461DCB96-58A5-4DBC-9B44-570546155F6B}"/>
              </a:ext>
            </a:extLst>
          </p:cNvPr>
          <p:cNvPicPr>
            <a:picLocks noChangeAspect="1"/>
          </p:cNvPicPr>
          <p:nvPr/>
        </p:nvPicPr>
        <p:blipFill>
          <a:blip r:embed="rId3"/>
          <a:stretch>
            <a:fillRect/>
          </a:stretch>
        </p:blipFill>
        <p:spPr>
          <a:xfrm>
            <a:off x="2309652" y="1515520"/>
            <a:ext cx="5968686" cy="4656851"/>
          </a:xfrm>
          <a:prstGeom prst="rect">
            <a:avLst/>
          </a:prstGeom>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bg1"/>
                </a:solidFill>
                <a:latin typeface="Roboto" panose="02000000000000000000" pitchFamily="2" charset="0"/>
                <a:ea typeface="Roboto" panose="02000000000000000000" pitchFamily="2" charset="0"/>
                <a:cs typeface="+mj-cs"/>
              </a:defRPr>
            </a:lvl1pPr>
          </a:lstStyle>
          <a:p>
            <a:r>
              <a:rPr lang="en-US" b="1" dirty="0"/>
              <a:t>Method of Studying Correlation – Scatter Diagram Method</a:t>
            </a:r>
          </a:p>
        </p:txBody>
      </p:sp>
    </p:spTree>
    <p:extLst>
      <p:ext uri="{BB962C8B-B14F-4D97-AF65-F5344CB8AC3E}">
        <p14:creationId xmlns:p14="http://schemas.microsoft.com/office/powerpoint/2010/main" val="2120052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5439327"/>
          </a:xfrm>
        </p:spPr>
        <p:txBody>
          <a:bodyPr>
            <a:normAutofit/>
          </a:bodyPr>
          <a:lstStyle/>
          <a:p>
            <a:r>
              <a:rPr lang="en-IN" b="1" dirty="0"/>
              <a:t>Business Case:</a:t>
            </a:r>
            <a:br>
              <a:rPr lang="en-IN" b="1" dirty="0"/>
            </a:br>
            <a:r>
              <a:rPr lang="en-IN" dirty="0"/>
              <a:t/>
            </a:r>
            <a:br>
              <a:rPr lang="en-IN" dirty="0"/>
            </a:br>
            <a:r>
              <a:rPr lang="en-IN" sz="1400" dirty="0"/>
              <a:t>Suppose you work for an Airline company and your boss asks you, is it necessary to spend money on Promotional Budget to attract Passengers?</a:t>
            </a:r>
            <a:endParaRPr lang="en-US" sz="1400" dirty="0"/>
          </a:p>
        </p:txBody>
      </p:sp>
    </p:spTree>
    <p:extLst>
      <p:ext uri="{BB962C8B-B14F-4D97-AF65-F5344CB8AC3E}">
        <p14:creationId xmlns:p14="http://schemas.microsoft.com/office/powerpoint/2010/main" val="1508604304"/>
      </p:ext>
    </p:extLst>
  </p:cSld>
  <p:clrMapOvr>
    <a:masterClrMapping/>
  </p:clrMapOvr>
</p:sld>
</file>

<file path=ppt/theme/theme1.xml><?xml version="1.0" encoding="utf-8"?>
<a:theme xmlns:a="http://schemas.openxmlformats.org/drawingml/2006/main" name="ThemeHV">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HV" id="{B0B203EA-E3C8-4E3C-B38B-04B2E5B35001}" vid="{E3AF1DE9-76E4-471D-88C7-5A5C57451EF0}"/>
    </a:ext>
  </a:ext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ThemeHV</Template>
  <TotalTime>4526</TotalTime>
  <Words>1682</Words>
  <Application>Microsoft Office PowerPoint</Application>
  <PresentationFormat>Widescreen</PresentationFormat>
  <Paragraphs>239</Paragraphs>
  <Slides>39</Slides>
  <Notes>5</Notes>
  <HiddenSlides>0</HiddenSlides>
  <MMClips>0</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1</vt:i4>
      </vt:variant>
      <vt:variant>
        <vt:lpstr>Slide Titles</vt:lpstr>
      </vt:variant>
      <vt:variant>
        <vt:i4>39</vt:i4>
      </vt:variant>
    </vt:vector>
  </HeadingPairs>
  <TitlesOfParts>
    <vt:vector size="53" baseType="lpstr">
      <vt:lpstr>Arial</vt:lpstr>
      <vt:lpstr>Calibri</vt:lpstr>
      <vt:lpstr>Calibri Light</vt:lpstr>
      <vt:lpstr>Cambria Math</vt:lpstr>
      <vt:lpstr>Roboto</vt:lpstr>
      <vt:lpstr>Roboto Mono</vt:lpstr>
      <vt:lpstr>Wingdings</vt:lpstr>
      <vt:lpstr>ThemeHV</vt:lpstr>
      <vt:lpstr>1_Simple Light</vt:lpstr>
      <vt:lpstr>Simple Light</vt:lpstr>
      <vt:lpstr>2_Simple Light</vt:lpstr>
      <vt:lpstr>3_Simple Light</vt:lpstr>
      <vt:lpstr>4_Simple Light</vt:lpstr>
      <vt:lpstr>Equation</vt:lpstr>
      <vt:lpstr>PowerPoint Presentation</vt:lpstr>
      <vt:lpstr>PowerPoint Presentation</vt:lpstr>
      <vt:lpstr>PowerPoint Presentation</vt:lpstr>
      <vt:lpstr>PowerPoint Presentation</vt:lpstr>
      <vt:lpstr>What is need of correlation?</vt:lpstr>
      <vt:lpstr>Correlation coefficient</vt:lpstr>
      <vt:lpstr>Correlation coefficient</vt:lpstr>
      <vt:lpstr>PowerPoint Presentation</vt:lpstr>
      <vt:lpstr>Business Case:  Suppose you work for an Airline company and your boss asks you, is it necessary to spend money on Promotional Budget to attract Passengers?</vt:lpstr>
      <vt:lpstr>From Correlation to Regression</vt:lpstr>
      <vt:lpstr>From Correlation to Regression</vt:lpstr>
      <vt:lpstr>PowerPoint Presentation</vt:lpstr>
      <vt:lpstr>What is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good is my regression line?</vt:lpstr>
      <vt:lpstr>How good is my regression line?</vt:lpstr>
      <vt:lpstr>How good is my regression line?</vt:lpstr>
      <vt:lpstr>How good is my regression line?</vt:lpstr>
      <vt:lpstr>How good is my regression line?</vt:lpstr>
      <vt:lpstr>PowerPoint Presentation</vt:lpstr>
      <vt:lpstr>R-Squared</vt:lpstr>
      <vt:lpstr>R-Squared</vt:lpstr>
      <vt:lpstr>R-Squared</vt:lpstr>
      <vt:lpstr>Model Diagnostics</vt:lpstr>
      <vt:lpstr>Model Diagnostics</vt:lpstr>
      <vt:lpstr>Model Diagnostics</vt:lpstr>
      <vt:lpstr>Model Diagnostics</vt:lpstr>
      <vt:lpstr>Model Diagnostics</vt:lpstr>
      <vt:lpstr>Model Diagnostics</vt:lpstr>
      <vt:lpstr>Model Diagnostics</vt:lpstr>
      <vt:lpstr>Model Diagnostics</vt:lpstr>
      <vt:lpstr>Model Diagnostics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dc:title>
  <dc:creator>Vipin Dubey</dc:creator>
  <cp:lastModifiedBy>SNEH THAKKAR</cp:lastModifiedBy>
  <cp:revision>93</cp:revision>
  <dcterms:created xsi:type="dcterms:W3CDTF">2018-12-19T05:17:23Z</dcterms:created>
  <dcterms:modified xsi:type="dcterms:W3CDTF">2021-12-13T14:53:43Z</dcterms:modified>
</cp:coreProperties>
</file>